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64"/>
  </p:notesMasterIdLst>
  <p:sldIdLst>
    <p:sldId id="257" r:id="rId2"/>
    <p:sldId id="295" r:id="rId3"/>
    <p:sldId id="296" r:id="rId4"/>
    <p:sldId id="297" r:id="rId5"/>
    <p:sldId id="286" r:id="rId6"/>
    <p:sldId id="319" r:id="rId7"/>
    <p:sldId id="259" r:id="rId8"/>
    <p:sldId id="260" r:id="rId9"/>
    <p:sldId id="261" r:id="rId10"/>
    <p:sldId id="262" r:id="rId11"/>
    <p:sldId id="320" r:id="rId12"/>
    <p:sldId id="321" r:id="rId13"/>
    <p:sldId id="287"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322" r:id="rId29"/>
    <p:sldId id="277" r:id="rId30"/>
    <p:sldId id="288" r:id="rId31"/>
    <p:sldId id="289" r:id="rId32"/>
    <p:sldId id="290" r:id="rId33"/>
    <p:sldId id="278" r:id="rId34"/>
    <p:sldId id="279" r:id="rId35"/>
    <p:sldId id="280" r:id="rId36"/>
    <p:sldId id="281" r:id="rId37"/>
    <p:sldId id="299" r:id="rId38"/>
    <p:sldId id="300" r:id="rId39"/>
    <p:sldId id="301" r:id="rId40"/>
    <p:sldId id="302" r:id="rId41"/>
    <p:sldId id="303" r:id="rId42"/>
    <p:sldId id="305" r:id="rId43"/>
    <p:sldId id="306" r:id="rId44"/>
    <p:sldId id="307" r:id="rId45"/>
    <p:sldId id="308" r:id="rId46"/>
    <p:sldId id="309" r:id="rId47"/>
    <p:sldId id="310" r:id="rId48"/>
    <p:sldId id="291" r:id="rId49"/>
    <p:sldId id="283" r:id="rId50"/>
    <p:sldId id="284" r:id="rId51"/>
    <p:sldId id="311" r:id="rId52"/>
    <p:sldId id="312" r:id="rId53"/>
    <p:sldId id="313" r:id="rId54"/>
    <p:sldId id="314" r:id="rId55"/>
    <p:sldId id="315" r:id="rId56"/>
    <p:sldId id="292" r:id="rId57"/>
    <p:sldId id="293" r:id="rId58"/>
    <p:sldId id="294" r:id="rId59"/>
    <p:sldId id="316" r:id="rId60"/>
    <p:sldId id="285" r:id="rId61"/>
    <p:sldId id="317" r:id="rId62"/>
    <p:sldId id="318" r:id="rId63"/>
  </p:sldIdLst>
  <p:sldSz cx="12192000" cy="9144000"/>
  <p:notesSz cx="6954838" cy="93091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r" defTabSz="914400" rtl="1" eaLnBrk="1" latinLnBrk="0" hangingPunct="1">
      <a:defRPr sz="2000" kern="1200">
        <a:solidFill>
          <a:schemeClr val="tx1"/>
        </a:solidFill>
        <a:latin typeface="Arial" panose="020B0604020202020204" pitchFamily="34" charset="0"/>
        <a:ea typeface="+mn-ea"/>
        <a:cs typeface="+mn-cs"/>
      </a:defRPr>
    </a:lvl6pPr>
    <a:lvl7pPr marL="2743200" algn="r" defTabSz="914400" rtl="1" eaLnBrk="1" latinLnBrk="0" hangingPunct="1">
      <a:defRPr sz="2000" kern="1200">
        <a:solidFill>
          <a:schemeClr val="tx1"/>
        </a:solidFill>
        <a:latin typeface="Arial" panose="020B0604020202020204" pitchFamily="34" charset="0"/>
        <a:ea typeface="+mn-ea"/>
        <a:cs typeface="+mn-cs"/>
      </a:defRPr>
    </a:lvl7pPr>
    <a:lvl8pPr marL="3200400" algn="r" defTabSz="914400" rtl="1" eaLnBrk="1" latinLnBrk="0" hangingPunct="1">
      <a:defRPr sz="2000" kern="1200">
        <a:solidFill>
          <a:schemeClr val="tx1"/>
        </a:solidFill>
        <a:latin typeface="Arial" panose="020B0604020202020204" pitchFamily="34" charset="0"/>
        <a:ea typeface="+mn-ea"/>
        <a:cs typeface="+mn-cs"/>
      </a:defRPr>
    </a:lvl8pPr>
    <a:lvl9pPr marL="3657600" algn="r" defTabSz="914400" rtl="1"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4660"/>
  </p:normalViewPr>
  <p:slideViewPr>
    <p:cSldViewPr>
      <p:cViewPr varScale="1">
        <p:scale>
          <a:sx n="53" d="100"/>
          <a:sy n="53" d="100"/>
        </p:scale>
        <p:origin x="1620" y="48"/>
      </p:cViewPr>
      <p:guideLst>
        <p:guide orient="horz" pos="2880"/>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a:defRPr sz="1200">
                <a:latin typeface="Times New Roman" panose="02020603050405020304" pitchFamily="18" charset="0"/>
              </a:defRPr>
            </a:lvl1pPr>
          </a:lstStyle>
          <a:p>
            <a:pPr>
              <a:defRPr/>
            </a:pPr>
            <a:endParaRPr lang="en-US" altLang="ar-SA"/>
          </a:p>
        </p:txBody>
      </p:sp>
      <p:sp>
        <p:nvSpPr>
          <p:cNvPr id="3075" name="Rectangle 3"/>
          <p:cNvSpPr>
            <a:spLocks noGrp="1" noChangeArrowheads="1"/>
          </p:cNvSpPr>
          <p:nvPr>
            <p:ph type="dt" idx="1"/>
          </p:nvPr>
        </p:nvSpPr>
        <p:spPr bwMode="auto">
          <a:xfrm>
            <a:off x="3941075" y="0"/>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US" altLang="ar-SA"/>
          </a:p>
        </p:txBody>
      </p:sp>
      <p:sp>
        <p:nvSpPr>
          <p:cNvPr id="2052"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7312" y="4421823"/>
            <a:ext cx="5100215"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p>
            <a:pPr lvl="0"/>
            <a:r>
              <a:rPr lang="en-US" altLang="ar-SA" noProof="0" smtClean="0"/>
              <a:t>Click to edit Master text styles</a:t>
            </a:r>
          </a:p>
          <a:p>
            <a:pPr lvl="1"/>
            <a:r>
              <a:rPr lang="en-US" altLang="ar-SA" noProof="0" smtClean="0"/>
              <a:t>Second level</a:t>
            </a:r>
          </a:p>
          <a:p>
            <a:pPr lvl="2"/>
            <a:r>
              <a:rPr lang="en-US" altLang="ar-SA" noProof="0" smtClean="0"/>
              <a:t>Third level</a:t>
            </a:r>
          </a:p>
          <a:p>
            <a:pPr lvl="3"/>
            <a:r>
              <a:rPr lang="en-US" altLang="ar-SA" noProof="0" smtClean="0"/>
              <a:t>Fourth level</a:t>
            </a:r>
          </a:p>
          <a:p>
            <a:pPr lvl="4"/>
            <a:r>
              <a:rPr lang="en-US" altLang="ar-SA" noProof="0" smtClean="0"/>
              <a:t>Fifth level</a:t>
            </a:r>
          </a:p>
        </p:txBody>
      </p:sp>
      <p:sp>
        <p:nvSpPr>
          <p:cNvPr id="3078" name="Rectangle 6"/>
          <p:cNvSpPr>
            <a:spLocks noGrp="1" noChangeArrowheads="1"/>
          </p:cNvSpPr>
          <p:nvPr>
            <p:ph type="ftr" sz="quarter" idx="4"/>
          </p:nvPr>
        </p:nvSpPr>
        <p:spPr bwMode="auto">
          <a:xfrm>
            <a:off x="0" y="8843645"/>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a:defRPr sz="1200">
                <a:latin typeface="Times New Roman" panose="02020603050405020304" pitchFamily="18" charset="0"/>
              </a:defRPr>
            </a:lvl1pPr>
          </a:lstStyle>
          <a:p>
            <a:pPr>
              <a:defRPr/>
            </a:pPr>
            <a:endParaRPr lang="en-US" altLang="ar-SA"/>
          </a:p>
        </p:txBody>
      </p:sp>
      <p:sp>
        <p:nvSpPr>
          <p:cNvPr id="3079" name="Rectangle 7"/>
          <p:cNvSpPr>
            <a:spLocks noGrp="1" noChangeArrowheads="1"/>
          </p:cNvSpPr>
          <p:nvPr>
            <p:ph type="sldNum" sz="quarter" idx="5"/>
          </p:nvPr>
        </p:nvSpPr>
        <p:spPr bwMode="auto">
          <a:xfrm>
            <a:off x="3941075" y="8843645"/>
            <a:ext cx="301376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algn="r">
              <a:defRPr sz="1200">
                <a:latin typeface="Times New Roman" panose="02020603050405020304" pitchFamily="18" charset="0"/>
              </a:defRPr>
            </a:lvl1pPr>
          </a:lstStyle>
          <a:p>
            <a:pPr>
              <a:defRPr/>
            </a:pPr>
            <a:fld id="{48BBF09F-1AA0-448C-AC8C-A114CAE4C98E}" type="slidenum">
              <a:rPr lang="en-US" altLang="ar-SA"/>
              <a:pPr>
                <a:defRPr/>
              </a:pPr>
              <a:t>‹#›</a:t>
            </a:fld>
            <a:endParaRPr lang="en-US" altLang="ar-SA"/>
          </a:p>
        </p:txBody>
      </p:sp>
    </p:spTree>
    <p:extLst>
      <p:ext uri="{BB962C8B-B14F-4D97-AF65-F5344CB8AC3E}">
        <p14:creationId xmlns:p14="http://schemas.microsoft.com/office/powerpoint/2010/main" val="180578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641F1370-95CF-4A7B-ACE6-B1233D0FE5F7}" type="slidenum">
              <a:rPr lang="en-US" altLang="ar-SA" sz="1200">
                <a:latin typeface="Times New Roman" panose="02020603050405020304" pitchFamily="18" charset="0"/>
              </a:rPr>
              <a:pPr/>
              <a:t>1</a:t>
            </a:fld>
            <a:endParaRPr lang="en-US" altLang="ar-SA" sz="1200">
              <a:latin typeface="Times New Roman" panose="02020603050405020304" pitchFamily="18" charset="0"/>
            </a:endParaRPr>
          </a:p>
        </p:txBody>
      </p:sp>
      <p:sp>
        <p:nvSpPr>
          <p:cNvPr id="4099" name="Rectangle 2"/>
          <p:cNvSpPr>
            <a:spLocks noGrp="1" noRot="1" noChangeAspect="1" noChangeArrowheads="1" noTextEdit="1"/>
          </p:cNvSpPr>
          <p:nvPr>
            <p:ph type="sldImg"/>
          </p:nvPr>
        </p:nvSpPr>
        <p:spPr>
          <a:xfrm>
            <a:off x="1150938" y="698500"/>
            <a:ext cx="4652962" cy="3490913"/>
          </a:xfrm>
          <a:ln/>
        </p:spPr>
      </p:sp>
      <p:sp>
        <p:nvSpPr>
          <p:cNvPr id="4100"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425533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4EFEB834-21C4-45E4-841F-69E3AE17DD03}" type="slidenum">
              <a:rPr lang="en-US" altLang="ar-SA" sz="1200">
                <a:latin typeface="Times New Roman" panose="02020603050405020304" pitchFamily="18" charset="0"/>
              </a:rPr>
              <a:pPr/>
              <a:t>14</a:t>
            </a:fld>
            <a:endParaRPr lang="en-US" altLang="ar-SA" sz="120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50938" y="698500"/>
            <a:ext cx="4652962" cy="3490913"/>
          </a:xfrm>
          <a:ln/>
        </p:spPr>
      </p:sp>
      <p:sp>
        <p:nvSpPr>
          <p:cNvPr id="20484"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94148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5F3F0707-E222-45FB-8A99-A94B24EDE491}" type="slidenum">
              <a:rPr lang="en-US" altLang="ar-SA" sz="1200">
                <a:latin typeface="Times New Roman" panose="02020603050405020304" pitchFamily="18" charset="0"/>
              </a:rPr>
              <a:pPr/>
              <a:t>15</a:t>
            </a:fld>
            <a:endParaRPr lang="en-US" altLang="ar-SA" sz="1200">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50938" y="698500"/>
            <a:ext cx="4652962" cy="3490913"/>
          </a:xfrm>
          <a:ln/>
        </p:spPr>
      </p:sp>
      <p:sp>
        <p:nvSpPr>
          <p:cNvPr id="2253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07531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79C1F8B6-CC0C-404B-872C-0119EE2931B0}" type="slidenum">
              <a:rPr lang="en-US" altLang="ar-SA" sz="1200">
                <a:latin typeface="Times New Roman" panose="02020603050405020304" pitchFamily="18" charset="0"/>
              </a:rPr>
              <a:pPr/>
              <a:t>16</a:t>
            </a:fld>
            <a:endParaRPr lang="en-US" altLang="ar-SA" sz="1200">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50938" y="698500"/>
            <a:ext cx="4652962" cy="3490913"/>
          </a:xfrm>
          <a:ln/>
        </p:spPr>
      </p:sp>
      <p:sp>
        <p:nvSpPr>
          <p:cNvPr id="24580"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18675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7F1C51FE-5D49-4925-BF27-F959EC0728D2}" type="slidenum">
              <a:rPr lang="en-US" altLang="ar-SA" sz="1200">
                <a:latin typeface="Times New Roman" panose="02020603050405020304" pitchFamily="18" charset="0"/>
              </a:rPr>
              <a:pPr/>
              <a:t>17</a:t>
            </a:fld>
            <a:endParaRPr lang="en-US" altLang="ar-SA" sz="120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50938" y="698500"/>
            <a:ext cx="4652962" cy="3490913"/>
          </a:xfrm>
          <a:ln/>
        </p:spPr>
      </p:sp>
      <p:sp>
        <p:nvSpPr>
          <p:cNvPr id="2662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93707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004F2127-ADFA-4E3A-9992-23F53A28124C}" type="slidenum">
              <a:rPr lang="en-US" altLang="ar-SA" sz="1200">
                <a:latin typeface="Times New Roman" panose="02020603050405020304" pitchFamily="18" charset="0"/>
              </a:rPr>
              <a:pPr/>
              <a:t>18</a:t>
            </a:fld>
            <a:endParaRPr lang="en-US" altLang="ar-SA" sz="120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50938" y="698500"/>
            <a:ext cx="4652962" cy="3490913"/>
          </a:xfrm>
          <a:ln/>
        </p:spPr>
      </p:sp>
      <p:sp>
        <p:nvSpPr>
          <p:cNvPr id="28676"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09444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F0638F2E-A3D7-470C-A204-1E72659EEF1D}" type="slidenum">
              <a:rPr lang="en-US" altLang="ar-SA" sz="1200">
                <a:latin typeface="Times New Roman" panose="02020603050405020304" pitchFamily="18" charset="0"/>
              </a:rPr>
              <a:pPr/>
              <a:t>19</a:t>
            </a:fld>
            <a:endParaRPr lang="en-US" altLang="ar-SA" sz="120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1150938" y="698500"/>
            <a:ext cx="4652962" cy="3490913"/>
          </a:xfrm>
          <a:ln/>
        </p:spPr>
      </p:sp>
      <p:sp>
        <p:nvSpPr>
          <p:cNvPr id="30724"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77127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39D7BE61-C1E4-44DD-AB43-CCC1FC290425}" type="slidenum">
              <a:rPr lang="en-US" altLang="ar-SA" sz="1200">
                <a:latin typeface="Times New Roman" panose="02020603050405020304" pitchFamily="18" charset="0"/>
              </a:rPr>
              <a:pPr/>
              <a:t>20</a:t>
            </a:fld>
            <a:endParaRPr lang="en-US" altLang="ar-SA" sz="120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50938" y="698500"/>
            <a:ext cx="4652962" cy="3490913"/>
          </a:xfrm>
          <a:ln/>
        </p:spPr>
      </p:sp>
      <p:sp>
        <p:nvSpPr>
          <p:cNvPr id="3277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29095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C1438CA2-D9FE-4D9F-829A-3900CCF59CB2}" type="slidenum">
              <a:rPr lang="en-US" altLang="ar-SA" sz="1200">
                <a:latin typeface="Times New Roman" panose="02020603050405020304" pitchFamily="18" charset="0"/>
              </a:rPr>
              <a:pPr/>
              <a:t>21</a:t>
            </a:fld>
            <a:endParaRPr lang="en-US" altLang="ar-SA" sz="12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50938" y="698500"/>
            <a:ext cx="4652962" cy="3490913"/>
          </a:xfrm>
          <a:ln/>
        </p:spPr>
      </p:sp>
      <p:sp>
        <p:nvSpPr>
          <p:cNvPr id="34820"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65210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7E0D1E2A-FE66-4FBA-8E23-C0651BDB2484}" type="slidenum">
              <a:rPr lang="en-US" altLang="ar-SA" sz="1200">
                <a:latin typeface="Times New Roman" panose="02020603050405020304" pitchFamily="18" charset="0"/>
              </a:rPr>
              <a:pPr/>
              <a:t>22</a:t>
            </a:fld>
            <a:endParaRPr lang="en-US" altLang="ar-SA" sz="12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50938" y="698500"/>
            <a:ext cx="4652962" cy="3490913"/>
          </a:xfrm>
          <a:ln/>
        </p:spPr>
      </p:sp>
      <p:sp>
        <p:nvSpPr>
          <p:cNvPr id="3686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89619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91693651-BD8B-4693-A9D2-9A0B72AE0B64}" type="slidenum">
              <a:rPr lang="en-US" altLang="ar-SA" sz="1200">
                <a:latin typeface="Times New Roman" panose="02020603050405020304" pitchFamily="18" charset="0"/>
              </a:rPr>
              <a:pPr/>
              <a:t>23</a:t>
            </a:fld>
            <a:endParaRPr lang="en-US" altLang="ar-SA" sz="120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1150938" y="698500"/>
            <a:ext cx="4652962" cy="3490913"/>
          </a:xfrm>
          <a:ln/>
        </p:spPr>
      </p:sp>
      <p:sp>
        <p:nvSpPr>
          <p:cNvPr id="38916"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12270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4"/>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8195" name="Shape 65"/>
          <p:cNvSpPr>
            <a:spLocks noGrp="1" noRot="1" noChangeAspect="1" noTextEdit="1"/>
          </p:cNvSpPr>
          <p:nvPr>
            <p:ph type="sldImg" idx="2"/>
          </p:nvPr>
        </p:nvSpPr>
        <p:spPr>
          <a:xfrm>
            <a:off x="1150938" y="698500"/>
            <a:ext cx="4652962" cy="3490913"/>
          </a:xfrm>
          <a:custGeom>
            <a:avLst/>
            <a:gdLst>
              <a:gd name="T0" fmla="*/ 0 w 120000"/>
              <a:gd name="T1" fmla="*/ 0 h 120000"/>
              <a:gd name="T2" fmla="*/ 3771900 w 120000"/>
              <a:gd name="T3" fmla="*/ 0 h 120000"/>
              <a:gd name="T4" fmla="*/ 37719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8196" name="Shape 66"/>
          <p:cNvSpPr>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111770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D2ACD145-DDAF-4628-A164-053AE0281EC0}" type="slidenum">
              <a:rPr lang="en-US" altLang="ar-SA" sz="1200">
                <a:latin typeface="Times New Roman" panose="02020603050405020304" pitchFamily="18" charset="0"/>
              </a:rPr>
              <a:pPr/>
              <a:t>24</a:t>
            </a:fld>
            <a:endParaRPr lang="en-US" altLang="ar-SA" sz="12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50938" y="698500"/>
            <a:ext cx="4652962" cy="3490913"/>
          </a:xfrm>
          <a:ln/>
        </p:spPr>
      </p:sp>
      <p:sp>
        <p:nvSpPr>
          <p:cNvPr id="40964"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613633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129CCF2E-2E94-4144-914F-90EB7D1787BF}" type="slidenum">
              <a:rPr lang="en-US" altLang="ar-SA" sz="1200">
                <a:latin typeface="Times New Roman" panose="02020603050405020304" pitchFamily="18" charset="0"/>
              </a:rPr>
              <a:pPr/>
              <a:t>25</a:t>
            </a:fld>
            <a:endParaRPr lang="en-US" altLang="ar-SA" sz="120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50938" y="698500"/>
            <a:ext cx="4652962" cy="3490913"/>
          </a:xfrm>
          <a:ln/>
        </p:spPr>
      </p:sp>
      <p:sp>
        <p:nvSpPr>
          <p:cNvPr id="4301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4060139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74129129-70B7-4B1D-9DF3-9F0C55C1B9B4}" type="slidenum">
              <a:rPr lang="en-US" altLang="ar-SA" sz="1200">
                <a:latin typeface="Times New Roman" panose="02020603050405020304" pitchFamily="18" charset="0"/>
              </a:rPr>
              <a:pPr/>
              <a:t>26</a:t>
            </a:fld>
            <a:endParaRPr lang="en-US" altLang="ar-SA" sz="12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50938" y="698500"/>
            <a:ext cx="4652962" cy="3490913"/>
          </a:xfrm>
          <a:ln/>
        </p:spPr>
      </p:sp>
      <p:sp>
        <p:nvSpPr>
          <p:cNvPr id="45060"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01171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56A495C4-90BF-4AC0-83F4-A1E158B7463B}" type="slidenum">
              <a:rPr lang="en-US" altLang="ar-SA" sz="1200">
                <a:latin typeface="Times New Roman" panose="02020603050405020304" pitchFamily="18" charset="0"/>
              </a:rPr>
              <a:pPr/>
              <a:t>27</a:t>
            </a:fld>
            <a:endParaRPr lang="en-US" altLang="ar-SA" sz="12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50938" y="698500"/>
            <a:ext cx="4652962" cy="3490913"/>
          </a:xfrm>
          <a:ln/>
        </p:spPr>
      </p:sp>
      <p:sp>
        <p:nvSpPr>
          <p:cNvPr id="4710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8121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56A495C4-90BF-4AC0-83F4-A1E158B7463B}" type="slidenum">
              <a:rPr lang="en-US" altLang="ar-SA" sz="1200">
                <a:latin typeface="Times New Roman" panose="02020603050405020304" pitchFamily="18" charset="0"/>
              </a:rPr>
              <a:pPr/>
              <a:t>28</a:t>
            </a:fld>
            <a:endParaRPr lang="en-US" altLang="ar-SA" sz="120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50938" y="698500"/>
            <a:ext cx="4652962" cy="3490913"/>
          </a:xfrm>
          <a:ln/>
        </p:spPr>
      </p:sp>
      <p:sp>
        <p:nvSpPr>
          <p:cNvPr id="4710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4248368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9CF815DC-8B1D-4A16-8090-5EBFEA74AC69}" type="slidenum">
              <a:rPr lang="en-US" altLang="ar-SA" sz="1200">
                <a:latin typeface="Times New Roman" panose="02020603050405020304" pitchFamily="18" charset="0"/>
              </a:rPr>
              <a:pPr/>
              <a:t>29</a:t>
            </a:fld>
            <a:endParaRPr lang="en-US" altLang="ar-SA" sz="120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50938" y="698500"/>
            <a:ext cx="4652962" cy="3490913"/>
          </a:xfrm>
          <a:ln/>
        </p:spPr>
      </p:sp>
      <p:sp>
        <p:nvSpPr>
          <p:cNvPr id="49156"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2632845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416"/>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51203" name="Shape 417"/>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51204" name="Shape 418"/>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3275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436"/>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53251" name="Shape 437"/>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53252" name="Shape 438"/>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3759403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454"/>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55299" name="Shape 455"/>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55300" name="Shape 456"/>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740583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9F15CFF6-DF18-43B5-8FEB-072A2008E145}" type="slidenum">
              <a:rPr lang="en-US" altLang="ar-SA" sz="1200">
                <a:latin typeface="Times New Roman" panose="02020603050405020304" pitchFamily="18" charset="0"/>
              </a:rPr>
              <a:pPr/>
              <a:t>33</a:t>
            </a:fld>
            <a:endParaRPr lang="en-US" altLang="ar-SA" sz="120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50938" y="698500"/>
            <a:ext cx="4652962" cy="3490913"/>
          </a:xfrm>
          <a:ln/>
        </p:spPr>
      </p:sp>
      <p:sp>
        <p:nvSpPr>
          <p:cNvPr id="5734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81925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B47A2113-97EA-4339-B866-5B4E585F04EF}" type="slidenum">
              <a:rPr lang="en-US" altLang="ar-SA" sz="1200">
                <a:latin typeface="Times New Roman" panose="02020603050405020304" pitchFamily="18" charset="0"/>
              </a:rPr>
              <a:pPr/>
              <a:t>7</a:t>
            </a:fld>
            <a:endParaRPr lang="en-US" altLang="ar-SA" sz="120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50938" y="698500"/>
            <a:ext cx="4652962" cy="3490913"/>
          </a:xfrm>
          <a:ln/>
        </p:spPr>
      </p:sp>
      <p:sp>
        <p:nvSpPr>
          <p:cNvPr id="10244"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59507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76E17818-4AEC-4574-9A30-9710BF2E5440}" type="slidenum">
              <a:rPr lang="en-US" altLang="ar-SA" sz="1200">
                <a:latin typeface="Times New Roman" panose="02020603050405020304" pitchFamily="18" charset="0"/>
              </a:rPr>
              <a:pPr/>
              <a:t>34</a:t>
            </a:fld>
            <a:endParaRPr lang="en-US" altLang="ar-SA" sz="120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xfrm>
            <a:off x="1150938" y="698500"/>
            <a:ext cx="4652962" cy="3490913"/>
          </a:xfrm>
          <a:ln/>
        </p:spPr>
      </p:sp>
      <p:sp>
        <p:nvSpPr>
          <p:cNvPr id="59396"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260008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A2BEB6A9-44F5-47A4-AA29-063C6F125189}" type="slidenum">
              <a:rPr lang="en-US" altLang="ar-SA" sz="1200">
                <a:latin typeface="Times New Roman" panose="02020603050405020304" pitchFamily="18" charset="0"/>
              </a:rPr>
              <a:pPr/>
              <a:t>35</a:t>
            </a:fld>
            <a:endParaRPr lang="en-US" altLang="ar-SA" sz="120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xfrm>
            <a:off x="1150938" y="698500"/>
            <a:ext cx="4652962" cy="3490913"/>
          </a:xfrm>
          <a:ln/>
        </p:spPr>
      </p:sp>
      <p:sp>
        <p:nvSpPr>
          <p:cNvPr id="61444"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117981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06F9F291-65B6-4F0A-9ED2-AD70358A62DB}" type="slidenum">
              <a:rPr lang="en-US" altLang="ar-SA" sz="1200">
                <a:latin typeface="Times New Roman" panose="02020603050405020304" pitchFamily="18" charset="0"/>
              </a:rPr>
              <a:pPr/>
              <a:t>36</a:t>
            </a:fld>
            <a:endParaRPr lang="en-US" altLang="ar-SA"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150938" y="698500"/>
            <a:ext cx="4652962" cy="3490913"/>
          </a:xfrm>
          <a:ln/>
        </p:spPr>
      </p:sp>
      <p:sp>
        <p:nvSpPr>
          <p:cNvPr id="6349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454720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06F9F291-65B6-4F0A-9ED2-AD70358A62DB}" type="slidenum">
              <a:rPr lang="en-US" altLang="ar-SA" sz="1200">
                <a:latin typeface="Times New Roman" panose="02020603050405020304" pitchFamily="18" charset="0"/>
              </a:rPr>
              <a:pPr/>
              <a:t>37</a:t>
            </a:fld>
            <a:endParaRPr lang="en-US" altLang="ar-SA"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150938" y="698500"/>
            <a:ext cx="4652962" cy="3490913"/>
          </a:xfrm>
          <a:ln/>
        </p:spPr>
      </p:sp>
      <p:sp>
        <p:nvSpPr>
          <p:cNvPr id="6349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026818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06F9F291-65B6-4F0A-9ED2-AD70358A62DB}" type="slidenum">
              <a:rPr lang="en-US" altLang="ar-SA" sz="1200">
                <a:latin typeface="Times New Roman" panose="02020603050405020304" pitchFamily="18" charset="0"/>
              </a:rPr>
              <a:pPr/>
              <a:t>38</a:t>
            </a:fld>
            <a:endParaRPr lang="en-US" altLang="ar-SA"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150938" y="698500"/>
            <a:ext cx="4652962" cy="3490913"/>
          </a:xfrm>
          <a:ln/>
        </p:spPr>
      </p:sp>
      <p:sp>
        <p:nvSpPr>
          <p:cNvPr id="6349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2519364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06F9F291-65B6-4F0A-9ED2-AD70358A62DB}" type="slidenum">
              <a:rPr lang="en-US" altLang="ar-SA" sz="1200">
                <a:latin typeface="Times New Roman" panose="02020603050405020304" pitchFamily="18" charset="0"/>
              </a:rPr>
              <a:pPr/>
              <a:t>39</a:t>
            </a:fld>
            <a:endParaRPr lang="en-US" altLang="ar-SA"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150938" y="698500"/>
            <a:ext cx="4652962" cy="3490913"/>
          </a:xfrm>
          <a:ln/>
        </p:spPr>
      </p:sp>
      <p:sp>
        <p:nvSpPr>
          <p:cNvPr id="6349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911259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06F9F291-65B6-4F0A-9ED2-AD70358A62DB}" type="slidenum">
              <a:rPr lang="en-US" altLang="ar-SA" sz="1200">
                <a:latin typeface="Times New Roman" panose="02020603050405020304" pitchFamily="18" charset="0"/>
              </a:rPr>
              <a:pPr/>
              <a:t>40</a:t>
            </a:fld>
            <a:endParaRPr lang="en-US" altLang="ar-SA"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150938" y="698500"/>
            <a:ext cx="4652962" cy="3490913"/>
          </a:xfrm>
          <a:ln/>
        </p:spPr>
      </p:sp>
      <p:sp>
        <p:nvSpPr>
          <p:cNvPr id="6349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672779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541"/>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67587" name="Shape 542"/>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67588" name="Shape 543"/>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242217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67E3641E-C68B-4905-BB9C-7CB6668B65B2}" type="slidenum">
              <a:rPr lang="en-US" altLang="ar-SA" sz="1200">
                <a:latin typeface="Times New Roman" panose="02020603050405020304" pitchFamily="18" charset="0"/>
              </a:rPr>
              <a:pPr/>
              <a:t>49</a:t>
            </a:fld>
            <a:endParaRPr lang="en-US" altLang="ar-SA" sz="12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1150938" y="698500"/>
            <a:ext cx="4652962" cy="3490913"/>
          </a:xfrm>
          <a:ln/>
        </p:spPr>
      </p:sp>
      <p:sp>
        <p:nvSpPr>
          <p:cNvPr id="69636"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2411563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65739B1A-CA87-47C5-BA6E-3CB79EDC86AF}" type="slidenum">
              <a:rPr lang="en-US" altLang="ar-SA" sz="1200">
                <a:latin typeface="Times New Roman" panose="02020603050405020304" pitchFamily="18" charset="0"/>
              </a:rPr>
              <a:pPr/>
              <a:t>50</a:t>
            </a:fld>
            <a:endParaRPr lang="en-US" altLang="ar-SA" sz="12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150938" y="698500"/>
            <a:ext cx="4652962" cy="3490913"/>
          </a:xfrm>
          <a:ln/>
        </p:spPr>
      </p:sp>
      <p:sp>
        <p:nvSpPr>
          <p:cNvPr id="71684"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5373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FDE5E71C-E9F3-467A-BDF5-5188C16D4269}" type="slidenum">
              <a:rPr lang="en-US" altLang="ar-SA" sz="1200">
                <a:latin typeface="Times New Roman" panose="02020603050405020304" pitchFamily="18" charset="0"/>
              </a:rPr>
              <a:pPr/>
              <a:t>8</a:t>
            </a:fld>
            <a:endParaRPr lang="en-US" altLang="ar-SA" sz="120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150938" y="698500"/>
            <a:ext cx="4652962" cy="3490913"/>
          </a:xfrm>
          <a:ln/>
        </p:spPr>
      </p:sp>
      <p:sp>
        <p:nvSpPr>
          <p:cNvPr id="12292"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2070810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595"/>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73731" name="Shape 596"/>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73732" name="Shape 597"/>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2288713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Shape 611"/>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75779" name="Shape 612"/>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75780" name="Shape 613"/>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26982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Shape 627"/>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77827" name="Shape 628"/>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77828" name="Shape 629"/>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3254126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C8BFBA49-CCF8-48C7-9537-98EF41D4E8A4}" type="slidenum">
              <a:rPr lang="en-US" altLang="ar-SA" sz="1200">
                <a:latin typeface="Times New Roman" panose="02020603050405020304" pitchFamily="18" charset="0"/>
              </a:rPr>
              <a:pPr/>
              <a:t>60</a:t>
            </a:fld>
            <a:endParaRPr lang="en-US" altLang="ar-SA"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50938" y="698500"/>
            <a:ext cx="4652962" cy="3490913"/>
          </a:xfrm>
          <a:ln/>
        </p:spPr>
      </p:sp>
      <p:sp>
        <p:nvSpPr>
          <p:cNvPr id="79876"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78884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87DAC128-7CC1-46B8-A179-E21255E45469}" type="slidenum">
              <a:rPr lang="en-US" altLang="ar-SA" sz="1200">
                <a:latin typeface="Times New Roman" panose="02020603050405020304" pitchFamily="18" charset="0"/>
              </a:rPr>
              <a:pPr/>
              <a:t>9</a:t>
            </a:fld>
            <a:endParaRPr lang="en-US" altLang="ar-SA" sz="120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50938" y="698500"/>
            <a:ext cx="4652962" cy="3490913"/>
          </a:xfrm>
          <a:ln/>
        </p:spPr>
      </p:sp>
      <p:sp>
        <p:nvSpPr>
          <p:cNvPr id="14340"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347743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AEEE44EB-A097-480E-A7C1-C65B67C1B959}" type="slidenum">
              <a:rPr lang="en-US" altLang="ar-SA" sz="1200">
                <a:latin typeface="Times New Roman" panose="02020603050405020304" pitchFamily="18" charset="0"/>
              </a:rPr>
              <a:pPr/>
              <a:t>10</a:t>
            </a:fld>
            <a:endParaRPr lang="en-US" altLang="ar-SA" sz="120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50938" y="698500"/>
            <a:ext cx="4652962" cy="3490913"/>
          </a:xfrm>
          <a:ln/>
        </p:spPr>
      </p:sp>
      <p:sp>
        <p:nvSpPr>
          <p:cNvPr id="1638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97506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AEEE44EB-A097-480E-A7C1-C65B67C1B959}" type="slidenum">
              <a:rPr lang="en-US" altLang="ar-SA" sz="1200">
                <a:latin typeface="Times New Roman" panose="02020603050405020304" pitchFamily="18" charset="0"/>
              </a:rPr>
              <a:pPr/>
              <a:t>11</a:t>
            </a:fld>
            <a:endParaRPr lang="en-US" altLang="ar-SA" sz="120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50938" y="698500"/>
            <a:ext cx="4652962" cy="3490913"/>
          </a:xfrm>
          <a:ln/>
        </p:spPr>
      </p:sp>
      <p:sp>
        <p:nvSpPr>
          <p:cNvPr id="1638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41165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55060" indent="-290408">
              <a:defRPr sz="2000">
                <a:solidFill>
                  <a:schemeClr val="tx1"/>
                </a:solidFill>
                <a:latin typeface="Arial" panose="020B0604020202020204" pitchFamily="34" charset="0"/>
              </a:defRPr>
            </a:lvl2pPr>
            <a:lvl3pPr marL="1161631" indent="-232326">
              <a:defRPr sz="2000">
                <a:solidFill>
                  <a:schemeClr val="tx1"/>
                </a:solidFill>
                <a:latin typeface="Arial" panose="020B0604020202020204" pitchFamily="34" charset="0"/>
              </a:defRPr>
            </a:lvl3pPr>
            <a:lvl4pPr marL="1626283" indent="-232326">
              <a:defRPr sz="2000">
                <a:solidFill>
                  <a:schemeClr val="tx1"/>
                </a:solidFill>
                <a:latin typeface="Arial" panose="020B0604020202020204" pitchFamily="34" charset="0"/>
              </a:defRPr>
            </a:lvl4pPr>
            <a:lvl5pPr marL="2090936" indent="-232326">
              <a:defRPr sz="2000">
                <a:solidFill>
                  <a:schemeClr val="tx1"/>
                </a:solidFill>
                <a:latin typeface="Arial" panose="020B0604020202020204" pitchFamily="34" charset="0"/>
              </a:defRPr>
            </a:lvl5pPr>
            <a:lvl6pPr marL="2555588" indent="-232326" algn="l" rtl="0" eaLnBrk="0" fontAlgn="base" hangingPunct="0">
              <a:spcBef>
                <a:spcPct val="0"/>
              </a:spcBef>
              <a:spcAft>
                <a:spcPct val="0"/>
              </a:spcAft>
              <a:defRPr sz="2000">
                <a:solidFill>
                  <a:schemeClr val="tx1"/>
                </a:solidFill>
                <a:latin typeface="Arial" panose="020B0604020202020204" pitchFamily="34" charset="0"/>
              </a:defRPr>
            </a:lvl6pPr>
            <a:lvl7pPr marL="3020240" indent="-232326" algn="l" rtl="0" eaLnBrk="0" fontAlgn="base" hangingPunct="0">
              <a:spcBef>
                <a:spcPct val="0"/>
              </a:spcBef>
              <a:spcAft>
                <a:spcPct val="0"/>
              </a:spcAft>
              <a:defRPr sz="2000">
                <a:solidFill>
                  <a:schemeClr val="tx1"/>
                </a:solidFill>
                <a:latin typeface="Arial" panose="020B0604020202020204" pitchFamily="34" charset="0"/>
              </a:defRPr>
            </a:lvl7pPr>
            <a:lvl8pPr marL="3484893" indent="-232326" algn="l" rtl="0" eaLnBrk="0" fontAlgn="base" hangingPunct="0">
              <a:spcBef>
                <a:spcPct val="0"/>
              </a:spcBef>
              <a:spcAft>
                <a:spcPct val="0"/>
              </a:spcAft>
              <a:defRPr sz="2000">
                <a:solidFill>
                  <a:schemeClr val="tx1"/>
                </a:solidFill>
                <a:latin typeface="Arial" panose="020B0604020202020204" pitchFamily="34" charset="0"/>
              </a:defRPr>
            </a:lvl8pPr>
            <a:lvl9pPr marL="3949545" indent="-232326" algn="l" rtl="0" eaLnBrk="0" fontAlgn="base" hangingPunct="0">
              <a:spcBef>
                <a:spcPct val="0"/>
              </a:spcBef>
              <a:spcAft>
                <a:spcPct val="0"/>
              </a:spcAft>
              <a:defRPr sz="2000">
                <a:solidFill>
                  <a:schemeClr val="tx1"/>
                </a:solidFill>
                <a:latin typeface="Arial" panose="020B0604020202020204" pitchFamily="34" charset="0"/>
              </a:defRPr>
            </a:lvl9pPr>
          </a:lstStyle>
          <a:p>
            <a:fld id="{AEEE44EB-A097-480E-A7C1-C65B67C1B959}" type="slidenum">
              <a:rPr lang="en-US" altLang="ar-SA" sz="1200">
                <a:latin typeface="Times New Roman" panose="02020603050405020304" pitchFamily="18" charset="0"/>
              </a:rPr>
              <a:pPr/>
              <a:t>12</a:t>
            </a:fld>
            <a:endParaRPr lang="en-US" altLang="ar-SA" sz="120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1150938" y="698500"/>
            <a:ext cx="4652962" cy="3490913"/>
          </a:xfrm>
          <a:ln/>
        </p:spPr>
      </p:sp>
      <p:sp>
        <p:nvSpPr>
          <p:cNvPr id="16388" name="Rectangle 3"/>
          <p:cNvSpPr>
            <a:spLocks noGrp="1" noChangeArrowheads="1"/>
          </p:cNvSpPr>
          <p:nvPr>
            <p:ph type="body" idx="1"/>
          </p:nvPr>
        </p:nvSpPr>
        <p:spPr>
          <a:noFill/>
        </p:spPr>
        <p:txBody>
          <a:bodyPr/>
          <a:lstStyle/>
          <a:p>
            <a:endParaRPr lang="ar-SA" altLang="ar-SA" smtClean="0"/>
          </a:p>
        </p:txBody>
      </p:sp>
    </p:spTree>
    <p:extLst>
      <p:ext uri="{BB962C8B-B14F-4D97-AF65-F5344CB8AC3E}">
        <p14:creationId xmlns:p14="http://schemas.microsoft.com/office/powerpoint/2010/main" val="153662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48"/>
          <p:cNvSpPr txBox="1">
            <a:spLocks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5" tIns="46445" rIns="92915" bIns="46445" anchor="b"/>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r">
              <a:buSzPct val="25000"/>
              <a:buFont typeface="Times New Roman" panose="02020603050405020304" pitchFamily="18" charset="0"/>
              <a:buNone/>
            </a:pPr>
            <a:r>
              <a:rPr lang="en-US" altLang="ar-SA" sz="120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18435" name="Shape 149"/>
          <p:cNvSpPr>
            <a:spLocks noGrp="1" noRot="1" noChangeAspect="1" noTextEdit="1"/>
          </p:cNvSpPr>
          <p:nvPr>
            <p:ph type="sldImg" idx="2"/>
          </p:nvPr>
        </p:nvSpPr>
        <p:spPr>
          <a:xfrm>
            <a:off x="1150938" y="698500"/>
            <a:ext cx="4652962" cy="3490913"/>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18436" name="Shape 150"/>
          <p:cNvSpPr txBox="1">
            <a:spLocks noGrp="1"/>
          </p:cNvSpPr>
          <p:nvPr>
            <p:ph type="body" idx="1"/>
          </p:nvPr>
        </p:nvSpPr>
        <p:spPr>
          <a:noFill/>
        </p:spPr>
        <p:txBody>
          <a:bodyPr lIns="92915" tIns="46445" rIns="92915" bIns="46445"/>
          <a:lstStyle/>
          <a:p>
            <a:pPr>
              <a:spcBef>
                <a:spcPct val="0"/>
              </a:spcBef>
            </a:pPr>
            <a:endParaRPr lang="ar-SA" altLang="ar-SA" smtClean="0"/>
          </a:p>
        </p:txBody>
      </p:sp>
    </p:spTree>
    <p:extLst>
      <p:ext uri="{BB962C8B-B14F-4D97-AF65-F5344CB8AC3E}">
        <p14:creationId xmlns:p14="http://schemas.microsoft.com/office/powerpoint/2010/main" val="255313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89EEFC47-E291-4236-A273-6BF8A76B4997}" type="slidenum">
              <a:rPr lang="en-US" altLang="ar-SA" smtClean="0"/>
              <a:pPr>
                <a:defRPr/>
              </a:pPr>
              <a:t>‹#›</a:t>
            </a:fld>
            <a:endParaRPr lang="en-US" altLang="ar-SA"/>
          </a:p>
        </p:txBody>
      </p:sp>
    </p:spTree>
    <p:extLst>
      <p:ext uri="{BB962C8B-B14F-4D97-AF65-F5344CB8AC3E}">
        <p14:creationId xmlns:p14="http://schemas.microsoft.com/office/powerpoint/2010/main" val="398003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15FBEB86-58D0-4A59-A225-D9713C2D8E41}" type="slidenum">
              <a:rPr lang="en-US" altLang="ar-SA" smtClean="0"/>
              <a:pPr>
                <a:defRPr/>
              </a:pPr>
              <a:t>‹#›</a:t>
            </a:fld>
            <a:endParaRPr lang="en-US" altLang="ar-SA"/>
          </a:p>
        </p:txBody>
      </p:sp>
    </p:spTree>
    <p:extLst>
      <p:ext uri="{BB962C8B-B14F-4D97-AF65-F5344CB8AC3E}">
        <p14:creationId xmlns:p14="http://schemas.microsoft.com/office/powerpoint/2010/main" val="269084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B52A98B5-3C49-4B99-9D2A-46F5A5F97CEA}" type="slidenum">
              <a:rPr lang="en-US" altLang="ar-SA" smtClean="0"/>
              <a:pPr>
                <a:defRPr/>
              </a:pPr>
              <a:t>‹#›</a:t>
            </a:fld>
            <a:endParaRPr lang="en-US" altLang="ar-SA"/>
          </a:p>
        </p:txBody>
      </p:sp>
    </p:spTree>
    <p:extLst>
      <p:ext uri="{BB962C8B-B14F-4D97-AF65-F5344CB8AC3E}">
        <p14:creationId xmlns:p14="http://schemas.microsoft.com/office/powerpoint/2010/main" val="158486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506795AC-F1A8-42AA-912A-8DCAA7955426}" type="slidenum">
              <a:rPr lang="en-US" altLang="ar-SA" smtClean="0"/>
              <a:pPr>
                <a:defRPr/>
              </a:pPr>
              <a:t>‹#›</a:t>
            </a:fld>
            <a:endParaRPr lang="en-US" altLang="ar-SA"/>
          </a:p>
        </p:txBody>
      </p:sp>
    </p:spTree>
    <p:extLst>
      <p:ext uri="{BB962C8B-B14F-4D97-AF65-F5344CB8AC3E}">
        <p14:creationId xmlns:p14="http://schemas.microsoft.com/office/powerpoint/2010/main" val="16497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ar-SA"/>
          </a:p>
        </p:txBody>
      </p:sp>
      <p:sp>
        <p:nvSpPr>
          <p:cNvPr id="5" name="Footer Placeholder 4"/>
          <p:cNvSpPr>
            <a:spLocks noGrp="1"/>
          </p:cNvSpPr>
          <p:nvPr>
            <p:ph type="ftr" sz="quarter" idx="11"/>
          </p:nvPr>
        </p:nvSpPr>
        <p:spPr/>
        <p:txBody>
          <a:bodyPr/>
          <a:lstStyle/>
          <a:p>
            <a:pPr>
              <a:defRPr/>
            </a:pPr>
            <a:endParaRPr lang="en-US" altLang="ar-SA"/>
          </a:p>
        </p:txBody>
      </p:sp>
      <p:sp>
        <p:nvSpPr>
          <p:cNvPr id="6" name="Slide Number Placeholder 5"/>
          <p:cNvSpPr>
            <a:spLocks noGrp="1"/>
          </p:cNvSpPr>
          <p:nvPr>
            <p:ph type="sldNum" sz="quarter" idx="12"/>
          </p:nvPr>
        </p:nvSpPr>
        <p:spPr/>
        <p:txBody>
          <a:bodyPr/>
          <a:lstStyle/>
          <a:p>
            <a:pPr>
              <a:defRPr/>
            </a:pPr>
            <a:fld id="{7045485E-275A-4C4E-9A28-BBC26C8A4BA0}" type="slidenum">
              <a:rPr lang="en-US" altLang="ar-SA" smtClean="0"/>
              <a:pPr>
                <a:defRPr/>
              </a:pPr>
              <a:t>‹#›</a:t>
            </a:fld>
            <a:endParaRPr lang="en-US" altLang="ar-SA"/>
          </a:p>
        </p:txBody>
      </p:sp>
    </p:spTree>
    <p:extLst>
      <p:ext uri="{BB962C8B-B14F-4D97-AF65-F5344CB8AC3E}">
        <p14:creationId xmlns:p14="http://schemas.microsoft.com/office/powerpoint/2010/main" val="13570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ar-SA"/>
          </a:p>
        </p:txBody>
      </p:sp>
      <p:sp>
        <p:nvSpPr>
          <p:cNvPr id="6" name="Footer Placeholder 5"/>
          <p:cNvSpPr>
            <a:spLocks noGrp="1"/>
          </p:cNvSpPr>
          <p:nvPr>
            <p:ph type="ftr" sz="quarter" idx="11"/>
          </p:nvPr>
        </p:nvSpPr>
        <p:spPr/>
        <p:txBody>
          <a:bodyPr/>
          <a:lstStyle/>
          <a:p>
            <a:pPr>
              <a:defRPr/>
            </a:pPr>
            <a:endParaRPr lang="en-US" altLang="ar-SA"/>
          </a:p>
        </p:txBody>
      </p:sp>
      <p:sp>
        <p:nvSpPr>
          <p:cNvPr id="7" name="Slide Number Placeholder 6"/>
          <p:cNvSpPr>
            <a:spLocks noGrp="1"/>
          </p:cNvSpPr>
          <p:nvPr>
            <p:ph type="sldNum" sz="quarter" idx="12"/>
          </p:nvPr>
        </p:nvSpPr>
        <p:spPr/>
        <p:txBody>
          <a:bodyPr/>
          <a:lstStyle/>
          <a:p>
            <a:pPr>
              <a:defRPr/>
            </a:pPr>
            <a:fld id="{6BD8E4D4-255D-48CE-8ABD-CA2E97528796}" type="slidenum">
              <a:rPr lang="en-US" altLang="ar-SA" smtClean="0"/>
              <a:pPr>
                <a:defRPr/>
              </a:pPr>
              <a:t>‹#›</a:t>
            </a:fld>
            <a:endParaRPr lang="en-US" altLang="ar-SA"/>
          </a:p>
        </p:txBody>
      </p:sp>
    </p:spTree>
    <p:extLst>
      <p:ext uri="{BB962C8B-B14F-4D97-AF65-F5344CB8AC3E}">
        <p14:creationId xmlns:p14="http://schemas.microsoft.com/office/powerpoint/2010/main" val="340461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ar-SA"/>
          </a:p>
        </p:txBody>
      </p:sp>
      <p:sp>
        <p:nvSpPr>
          <p:cNvPr id="8" name="Footer Placeholder 7"/>
          <p:cNvSpPr>
            <a:spLocks noGrp="1"/>
          </p:cNvSpPr>
          <p:nvPr>
            <p:ph type="ftr" sz="quarter" idx="11"/>
          </p:nvPr>
        </p:nvSpPr>
        <p:spPr/>
        <p:txBody>
          <a:bodyPr/>
          <a:lstStyle/>
          <a:p>
            <a:pPr>
              <a:defRPr/>
            </a:pPr>
            <a:endParaRPr lang="en-US" altLang="ar-SA"/>
          </a:p>
        </p:txBody>
      </p:sp>
      <p:sp>
        <p:nvSpPr>
          <p:cNvPr id="9" name="Slide Number Placeholder 8"/>
          <p:cNvSpPr>
            <a:spLocks noGrp="1"/>
          </p:cNvSpPr>
          <p:nvPr>
            <p:ph type="sldNum" sz="quarter" idx="12"/>
          </p:nvPr>
        </p:nvSpPr>
        <p:spPr/>
        <p:txBody>
          <a:bodyPr/>
          <a:lstStyle/>
          <a:p>
            <a:pPr>
              <a:defRPr/>
            </a:pPr>
            <a:fld id="{77319FF9-7DCD-4C68-A7D4-A617EA67E2F5}" type="slidenum">
              <a:rPr lang="en-US" altLang="ar-SA" smtClean="0"/>
              <a:pPr>
                <a:defRPr/>
              </a:pPr>
              <a:t>‹#›</a:t>
            </a:fld>
            <a:endParaRPr lang="en-US" altLang="ar-SA"/>
          </a:p>
        </p:txBody>
      </p:sp>
    </p:spTree>
    <p:extLst>
      <p:ext uri="{BB962C8B-B14F-4D97-AF65-F5344CB8AC3E}">
        <p14:creationId xmlns:p14="http://schemas.microsoft.com/office/powerpoint/2010/main" val="48414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ar-SA"/>
          </a:p>
        </p:txBody>
      </p:sp>
      <p:sp>
        <p:nvSpPr>
          <p:cNvPr id="4" name="Footer Placeholder 3"/>
          <p:cNvSpPr>
            <a:spLocks noGrp="1"/>
          </p:cNvSpPr>
          <p:nvPr>
            <p:ph type="ftr" sz="quarter" idx="11"/>
          </p:nvPr>
        </p:nvSpPr>
        <p:spPr/>
        <p:txBody>
          <a:bodyPr/>
          <a:lstStyle/>
          <a:p>
            <a:pPr>
              <a:defRPr/>
            </a:pPr>
            <a:endParaRPr lang="en-US" altLang="ar-SA"/>
          </a:p>
        </p:txBody>
      </p:sp>
      <p:sp>
        <p:nvSpPr>
          <p:cNvPr id="5" name="Slide Number Placeholder 4"/>
          <p:cNvSpPr>
            <a:spLocks noGrp="1"/>
          </p:cNvSpPr>
          <p:nvPr>
            <p:ph type="sldNum" sz="quarter" idx="12"/>
          </p:nvPr>
        </p:nvSpPr>
        <p:spPr/>
        <p:txBody>
          <a:bodyPr/>
          <a:lstStyle/>
          <a:p>
            <a:pPr>
              <a:defRPr/>
            </a:pPr>
            <a:fld id="{DE9F19FF-A880-4D77-91DC-32E321649F73}" type="slidenum">
              <a:rPr lang="en-US" altLang="ar-SA" smtClean="0"/>
              <a:pPr>
                <a:defRPr/>
              </a:pPr>
              <a:t>‹#›</a:t>
            </a:fld>
            <a:endParaRPr lang="en-US" altLang="ar-SA"/>
          </a:p>
        </p:txBody>
      </p:sp>
    </p:spTree>
    <p:extLst>
      <p:ext uri="{BB962C8B-B14F-4D97-AF65-F5344CB8AC3E}">
        <p14:creationId xmlns:p14="http://schemas.microsoft.com/office/powerpoint/2010/main" val="196419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ar-SA"/>
          </a:p>
        </p:txBody>
      </p:sp>
      <p:sp>
        <p:nvSpPr>
          <p:cNvPr id="3" name="Footer Placeholder 2"/>
          <p:cNvSpPr>
            <a:spLocks noGrp="1"/>
          </p:cNvSpPr>
          <p:nvPr>
            <p:ph type="ftr" sz="quarter" idx="11"/>
          </p:nvPr>
        </p:nvSpPr>
        <p:spPr/>
        <p:txBody>
          <a:bodyPr/>
          <a:lstStyle/>
          <a:p>
            <a:pPr>
              <a:defRPr/>
            </a:pPr>
            <a:endParaRPr lang="en-US" altLang="ar-SA"/>
          </a:p>
        </p:txBody>
      </p:sp>
      <p:sp>
        <p:nvSpPr>
          <p:cNvPr id="4" name="Slide Number Placeholder 3"/>
          <p:cNvSpPr>
            <a:spLocks noGrp="1"/>
          </p:cNvSpPr>
          <p:nvPr>
            <p:ph type="sldNum" sz="quarter" idx="12"/>
          </p:nvPr>
        </p:nvSpPr>
        <p:spPr/>
        <p:txBody>
          <a:bodyPr/>
          <a:lstStyle/>
          <a:p>
            <a:pPr>
              <a:defRPr/>
            </a:pPr>
            <a:fld id="{F942C840-5F45-4DCC-8BF7-FC2CCD0F08E2}" type="slidenum">
              <a:rPr lang="en-US" altLang="ar-SA" smtClean="0"/>
              <a:pPr>
                <a:defRPr/>
              </a:pPr>
              <a:t>‹#›</a:t>
            </a:fld>
            <a:endParaRPr lang="en-US" altLang="ar-SA"/>
          </a:p>
        </p:txBody>
      </p:sp>
    </p:spTree>
    <p:extLst>
      <p:ext uri="{BB962C8B-B14F-4D97-AF65-F5344CB8AC3E}">
        <p14:creationId xmlns:p14="http://schemas.microsoft.com/office/powerpoint/2010/main" val="331415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ar-SA"/>
          </a:p>
        </p:txBody>
      </p:sp>
      <p:sp>
        <p:nvSpPr>
          <p:cNvPr id="6" name="Footer Placeholder 5"/>
          <p:cNvSpPr>
            <a:spLocks noGrp="1"/>
          </p:cNvSpPr>
          <p:nvPr>
            <p:ph type="ftr" sz="quarter" idx="11"/>
          </p:nvPr>
        </p:nvSpPr>
        <p:spPr/>
        <p:txBody>
          <a:bodyPr/>
          <a:lstStyle/>
          <a:p>
            <a:pPr>
              <a:defRPr/>
            </a:pPr>
            <a:endParaRPr lang="en-US" altLang="ar-SA"/>
          </a:p>
        </p:txBody>
      </p:sp>
      <p:sp>
        <p:nvSpPr>
          <p:cNvPr id="7" name="Slide Number Placeholder 6"/>
          <p:cNvSpPr>
            <a:spLocks noGrp="1"/>
          </p:cNvSpPr>
          <p:nvPr>
            <p:ph type="sldNum" sz="quarter" idx="12"/>
          </p:nvPr>
        </p:nvSpPr>
        <p:spPr/>
        <p:txBody>
          <a:bodyPr/>
          <a:lstStyle/>
          <a:p>
            <a:pPr>
              <a:defRPr/>
            </a:pPr>
            <a:fld id="{FED34381-152C-4AB2-BB32-0C6CBE2B2258}" type="slidenum">
              <a:rPr lang="en-US" altLang="ar-SA" smtClean="0"/>
              <a:pPr>
                <a:defRPr/>
              </a:pPr>
              <a:t>‹#›</a:t>
            </a:fld>
            <a:endParaRPr lang="en-US" altLang="ar-SA"/>
          </a:p>
        </p:txBody>
      </p:sp>
    </p:spTree>
    <p:extLst>
      <p:ext uri="{BB962C8B-B14F-4D97-AF65-F5344CB8AC3E}">
        <p14:creationId xmlns:p14="http://schemas.microsoft.com/office/powerpoint/2010/main" val="175760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ar-SA"/>
          </a:p>
        </p:txBody>
      </p:sp>
      <p:sp>
        <p:nvSpPr>
          <p:cNvPr id="6" name="Footer Placeholder 5"/>
          <p:cNvSpPr>
            <a:spLocks noGrp="1"/>
          </p:cNvSpPr>
          <p:nvPr>
            <p:ph type="ftr" sz="quarter" idx="11"/>
          </p:nvPr>
        </p:nvSpPr>
        <p:spPr/>
        <p:txBody>
          <a:bodyPr/>
          <a:lstStyle/>
          <a:p>
            <a:pPr>
              <a:defRPr/>
            </a:pPr>
            <a:endParaRPr lang="en-US" altLang="ar-SA"/>
          </a:p>
        </p:txBody>
      </p:sp>
      <p:sp>
        <p:nvSpPr>
          <p:cNvPr id="7" name="Slide Number Placeholder 6"/>
          <p:cNvSpPr>
            <a:spLocks noGrp="1"/>
          </p:cNvSpPr>
          <p:nvPr>
            <p:ph type="sldNum" sz="quarter" idx="12"/>
          </p:nvPr>
        </p:nvSpPr>
        <p:spPr/>
        <p:txBody>
          <a:bodyPr/>
          <a:lstStyle/>
          <a:p>
            <a:pPr>
              <a:defRPr/>
            </a:pPr>
            <a:fld id="{E01230FD-6A7C-4B83-95A9-370A5DE762EE}" type="slidenum">
              <a:rPr lang="en-US" altLang="ar-SA" smtClean="0"/>
              <a:pPr>
                <a:defRPr/>
              </a:pPr>
              <a:t>‹#›</a:t>
            </a:fld>
            <a:endParaRPr lang="en-US" altLang="ar-SA"/>
          </a:p>
        </p:txBody>
      </p:sp>
    </p:spTree>
    <p:extLst>
      <p:ext uri="{BB962C8B-B14F-4D97-AF65-F5344CB8AC3E}">
        <p14:creationId xmlns:p14="http://schemas.microsoft.com/office/powerpoint/2010/main" val="55367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ltLang="ar-SA"/>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ltLang="ar-SA"/>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1003094D-FE61-4EFE-9624-41113BA604A7}" type="slidenum">
              <a:rPr lang="en-US" altLang="ar-SA" smtClean="0"/>
              <a:pPr>
                <a:defRPr/>
              </a:pPr>
              <a:t>‹#›</a:t>
            </a:fld>
            <a:endParaRPr lang="en-US" altLang="ar-SA"/>
          </a:p>
        </p:txBody>
      </p:sp>
    </p:spTree>
    <p:extLst>
      <p:ext uri="{BB962C8B-B14F-4D97-AF65-F5344CB8AC3E}">
        <p14:creationId xmlns:p14="http://schemas.microsoft.com/office/powerpoint/2010/main" val="13492863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9.wmf"/><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7"/>
          <p:cNvSpPr txBox="1">
            <a:spLocks noChangeArrowheads="1"/>
          </p:cNvSpPr>
          <p:nvPr/>
        </p:nvSpPr>
        <p:spPr bwMode="auto">
          <a:xfrm>
            <a:off x="1559496" y="2688430"/>
            <a:ext cx="9073008" cy="239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lnSpc>
                <a:spcPct val="80000"/>
              </a:lnSpc>
              <a:spcBef>
                <a:spcPct val="50000"/>
              </a:spcBef>
              <a:defRPr/>
            </a:pPr>
            <a:r>
              <a:rPr lang="en-US" altLang="ar-SA"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Data Communications</a:t>
            </a:r>
          </a:p>
          <a:p>
            <a:pPr algn="ctr">
              <a:lnSpc>
                <a:spcPct val="80000"/>
              </a:lnSpc>
              <a:spcBef>
                <a:spcPct val="50000"/>
              </a:spcBef>
              <a:defRPr/>
            </a:pPr>
            <a:r>
              <a:rPr lang="en-US" altLang="ar-SA"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a:t>
            </a:r>
          </a:p>
          <a:p>
            <a:pPr algn="ctr">
              <a:lnSpc>
                <a:spcPct val="80000"/>
              </a:lnSpc>
              <a:spcBef>
                <a:spcPct val="50000"/>
              </a:spcBef>
              <a:defRPr/>
            </a:pPr>
            <a:r>
              <a:rPr lang="en-US" altLang="ar-SA"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Network Management Overview</a:t>
            </a:r>
            <a:endParaRPr lang="en-US" altLang="ar-SA"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ndParaRPr>
          </a:p>
        </p:txBody>
      </p:sp>
      <p:sp>
        <p:nvSpPr>
          <p:cNvPr id="8" name="Text Box 7"/>
          <p:cNvSpPr txBox="1">
            <a:spLocks noChangeArrowheads="1"/>
          </p:cNvSpPr>
          <p:nvPr/>
        </p:nvSpPr>
        <p:spPr bwMode="auto">
          <a:xfrm>
            <a:off x="695400" y="416445"/>
            <a:ext cx="56388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90000"/>
              </a:lnSpc>
              <a:spcBef>
                <a:spcPct val="50000"/>
              </a:spcBef>
              <a:defRPr/>
            </a:pPr>
            <a:r>
              <a:rPr lang="en-US" altLang="ar-SA" sz="4400" b="1" dirty="0">
                <a:ln/>
                <a:solidFill>
                  <a:srgbClr val="C00000"/>
                </a:solidFill>
                <a:effectLst>
                  <a:outerShdw blurRad="38100" dist="19050" dir="2700000" algn="tl" rotWithShape="0">
                    <a:schemeClr val="dk1">
                      <a:lumMod val="50000"/>
                      <a:alpha val="40000"/>
                    </a:schemeClr>
                  </a:outerShdw>
                </a:effectLst>
              </a:rPr>
              <a:t>Chapter </a:t>
            </a:r>
            <a:r>
              <a:rPr lang="en-US" altLang="ar-SA" sz="4400" b="1" dirty="0" smtClean="0">
                <a:ln/>
                <a:solidFill>
                  <a:srgbClr val="C00000"/>
                </a:solidFill>
                <a:effectLst>
                  <a:outerShdw blurRad="38100" dist="19050" dir="2700000" algn="tl" rotWithShape="0">
                    <a:schemeClr val="dk1">
                      <a:lumMod val="50000"/>
                      <a:alpha val="40000"/>
                    </a:schemeClr>
                  </a:outerShdw>
                </a:effectLst>
              </a:rPr>
              <a:t>1 </a:t>
            </a:r>
            <a:endParaRPr lang="en-US" altLang="ar-SA" sz="5400" b="1" dirty="0">
              <a:ln/>
              <a:solidFill>
                <a:srgbClr val="C00000"/>
              </a:solidFill>
              <a:effectLst>
                <a:outerShdw blurRad="38100" dist="19050" dir="2700000" algn="tl" rotWithShape="0">
                  <a:schemeClr val="dk1">
                    <a:lumMod val="50000"/>
                    <a:alpha val="40000"/>
                  </a:schemeClr>
                </a:outerShdw>
              </a:effectLst>
              <a:latin typeface="Times New Roman" panose="02020603050405020304" pitchFamily="18" charset="0"/>
            </a:endParaRPr>
          </a:p>
        </p:txBody>
      </p:sp>
      <p:sp>
        <p:nvSpPr>
          <p:cNvPr id="9" name="Text Box 7"/>
          <p:cNvSpPr txBox="1">
            <a:spLocks noChangeArrowheads="1"/>
          </p:cNvSpPr>
          <p:nvPr/>
        </p:nvSpPr>
        <p:spPr bwMode="auto">
          <a:xfrm>
            <a:off x="1343472" y="1507141"/>
            <a:ext cx="5638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90000"/>
              </a:lnSpc>
              <a:spcBef>
                <a:spcPct val="50000"/>
              </a:spcBef>
              <a:defRPr/>
            </a:pPr>
            <a:r>
              <a:rPr lang="en-US" altLang="ar-SA" sz="3200" b="1" dirty="0" smtClean="0">
                <a:ln/>
                <a:effectLst>
                  <a:outerShdw blurRad="38100" dist="19050" dir="2700000" algn="tl" rotWithShape="0">
                    <a:schemeClr val="dk1">
                      <a:lumMod val="50000"/>
                      <a:alpha val="40000"/>
                    </a:schemeClr>
                  </a:outerShdw>
                </a:effectLst>
              </a:rPr>
              <a:t>Week 2</a:t>
            </a:r>
            <a:endParaRPr lang="en-US" altLang="ar-SA" sz="4000" b="1" dirty="0">
              <a:ln/>
              <a:effectLst>
                <a:outerShdw blurRad="38100" dist="19050" dir="2700000" algn="tl" rotWithShape="0">
                  <a:schemeClr val="dk1">
                    <a:lumMod val="50000"/>
                    <a:alpha val="40000"/>
                  </a:scheme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52" y="395537"/>
            <a:ext cx="11737304" cy="7494359"/>
          </a:xfrm>
          <a:prstGeom prst="rect">
            <a:avLst/>
          </a:prstGeom>
          <a:noFill/>
        </p:spPr>
        <p:txBody>
          <a:bodyPr wrap="square" rtlCol="0">
            <a:spAutoFit/>
          </a:bodyPr>
          <a:lstStyle/>
          <a:p>
            <a:pPr>
              <a:spcAft>
                <a:spcPts val="600"/>
              </a:spcAft>
            </a:pPr>
            <a:r>
              <a:rPr lang="en-US" sz="2400" dirty="0">
                <a:solidFill>
                  <a:srgbClr val="0070C0"/>
                </a:solidFill>
                <a:latin typeface="Candara" panose="020E0502030303020204" pitchFamily="34" charset="0"/>
              </a:rPr>
              <a:t>Data communications technology </a:t>
            </a:r>
            <a:r>
              <a:rPr lang="en-US" sz="2400" dirty="0">
                <a:latin typeface="Candara" panose="020E0502030303020204" pitchFamily="34" charset="0"/>
              </a:rPr>
              <a:t>is merging with </a:t>
            </a:r>
            <a:r>
              <a:rPr lang="en-US" sz="2400" dirty="0">
                <a:solidFill>
                  <a:srgbClr val="0070C0"/>
                </a:solidFill>
                <a:latin typeface="Candara" panose="020E0502030303020204" pitchFamily="34" charset="0"/>
              </a:rPr>
              <a:t>telephone technology</a:t>
            </a:r>
            <a:r>
              <a:rPr lang="en-US" sz="2400" dirty="0">
                <a:latin typeface="Candara" panose="020E0502030303020204" pitchFamily="34" charset="0"/>
              </a:rPr>
              <a:t>. </a:t>
            </a:r>
            <a:endParaRPr lang="en-US" sz="2400" dirty="0" smtClean="0">
              <a:latin typeface="Candara" panose="020E0502030303020204" pitchFamily="34" charset="0"/>
            </a:endParaRPr>
          </a:p>
          <a:p>
            <a:pPr>
              <a:spcAft>
                <a:spcPts val="600"/>
              </a:spcAft>
            </a:pPr>
            <a:endParaRPr lang="en-US" sz="2400" dirty="0" smtClean="0">
              <a:latin typeface="Candara" panose="020E0502030303020204" pitchFamily="34" charset="0"/>
            </a:endParaRPr>
          </a:p>
          <a:p>
            <a:pPr>
              <a:spcAft>
                <a:spcPts val="600"/>
              </a:spcAft>
            </a:pPr>
            <a:r>
              <a:rPr lang="en-US" sz="2400" dirty="0">
                <a:latin typeface="Candara" panose="020E0502030303020204" pitchFamily="34" charset="0"/>
              </a:rPr>
              <a:t>Data and </a:t>
            </a:r>
            <a:r>
              <a:rPr lang="en-US" sz="2400" dirty="0" smtClean="0">
                <a:latin typeface="Candara" panose="020E0502030303020204" pitchFamily="34" charset="0"/>
              </a:rPr>
              <a:t>modern telecommunication </a:t>
            </a:r>
            <a:r>
              <a:rPr lang="en-US" sz="2400" dirty="0">
                <a:latin typeface="Candara" panose="020E0502030303020204" pitchFamily="34" charset="0"/>
              </a:rPr>
              <a:t>networks are evolving into </a:t>
            </a:r>
            <a:r>
              <a:rPr lang="en-US" sz="2400" b="1" dirty="0">
                <a:latin typeface="Candara" panose="020E0502030303020204" pitchFamily="34" charset="0"/>
              </a:rPr>
              <a:t>broadband</a:t>
            </a:r>
            <a:r>
              <a:rPr lang="en-US" sz="2400" dirty="0">
                <a:latin typeface="Candara" panose="020E0502030303020204" pitchFamily="34" charset="0"/>
              </a:rPr>
              <a:t> </a:t>
            </a:r>
            <a:r>
              <a:rPr lang="en-US" sz="2400" b="1" dirty="0">
                <a:latin typeface="Candara" panose="020E0502030303020204" pitchFamily="34" charset="0"/>
              </a:rPr>
              <a:t>communication</a:t>
            </a:r>
            <a:r>
              <a:rPr lang="en-US" sz="2400" dirty="0">
                <a:latin typeface="Candara" panose="020E0502030303020204" pitchFamily="34" charset="0"/>
              </a:rPr>
              <a:t> </a:t>
            </a:r>
            <a:r>
              <a:rPr lang="en-US" sz="2400" b="1" dirty="0">
                <a:latin typeface="Candara" panose="020E0502030303020204" pitchFamily="34" charset="0"/>
              </a:rPr>
              <a:t>networks</a:t>
            </a:r>
            <a:r>
              <a:rPr lang="en-US" sz="2400" dirty="0">
                <a:latin typeface="Candara" panose="020E0502030303020204" pitchFamily="34" charset="0"/>
              </a:rPr>
              <a:t> and are more </a:t>
            </a:r>
            <a:r>
              <a:rPr lang="en-US" sz="2400" dirty="0" smtClean="0">
                <a:latin typeface="Candara" panose="020E0502030303020204" pitchFamily="34" charset="0"/>
              </a:rPr>
              <a:t>complicated </a:t>
            </a:r>
            <a:r>
              <a:rPr lang="en-US" sz="2400" dirty="0">
                <a:latin typeface="Candara" panose="020E0502030303020204" pitchFamily="34" charset="0"/>
              </a:rPr>
              <a:t>than the plain old telephone service (POTS). Analog audio and video services are migrating </a:t>
            </a:r>
            <a:r>
              <a:rPr lang="en-US" sz="2400" dirty="0" smtClean="0">
                <a:latin typeface="Candara" panose="020E0502030303020204" pitchFamily="34" charset="0"/>
              </a:rPr>
              <a:t>to digital </a:t>
            </a:r>
            <a:r>
              <a:rPr lang="en-US" sz="2400" dirty="0">
                <a:latin typeface="Candara" panose="020E0502030303020204" pitchFamily="34" charset="0"/>
              </a:rPr>
              <a:t>services. The analog hierarchy of low-to-high bandwidth signals is being transmitted across </a:t>
            </a:r>
            <a:r>
              <a:rPr lang="en-US" sz="2400" dirty="0" smtClean="0">
                <a:latin typeface="Candara" panose="020E0502030303020204" pitchFamily="34" charset="0"/>
              </a:rPr>
              <a:t>the globe </a:t>
            </a:r>
            <a:r>
              <a:rPr lang="en-US" sz="2400" dirty="0">
                <a:latin typeface="Candara" panose="020E0502030303020204" pitchFamily="34" charset="0"/>
              </a:rPr>
              <a:t>using a </a:t>
            </a:r>
            <a:r>
              <a:rPr lang="en-US" sz="2400" b="1" dirty="0">
                <a:latin typeface="Candara" panose="020E0502030303020204" pitchFamily="34" charset="0"/>
              </a:rPr>
              <a:t>Synchronous</a:t>
            </a:r>
            <a:r>
              <a:rPr lang="en-US" sz="2400" dirty="0">
                <a:latin typeface="Candara" panose="020E0502030303020204" pitchFamily="34" charset="0"/>
              </a:rPr>
              <a:t> </a:t>
            </a:r>
            <a:r>
              <a:rPr lang="en-US" sz="2400" b="1" dirty="0">
                <a:latin typeface="Candara" panose="020E0502030303020204" pitchFamily="34" charset="0"/>
              </a:rPr>
              <a:t>Digital</a:t>
            </a:r>
            <a:r>
              <a:rPr lang="en-US" sz="2400" dirty="0">
                <a:latin typeface="Candara" panose="020E0502030303020204" pitchFamily="34" charset="0"/>
              </a:rPr>
              <a:t> </a:t>
            </a:r>
            <a:r>
              <a:rPr lang="en-US" sz="2400" b="1" dirty="0">
                <a:latin typeface="Candara" panose="020E0502030303020204" pitchFamily="34" charset="0"/>
              </a:rPr>
              <a:t>Hierarchy</a:t>
            </a:r>
            <a:r>
              <a:rPr lang="en-US" sz="2400" dirty="0">
                <a:latin typeface="Candara" panose="020E0502030303020204" pitchFamily="34" charset="0"/>
              </a:rPr>
              <a:t> (</a:t>
            </a:r>
            <a:r>
              <a:rPr lang="en-US" sz="2400" b="1" dirty="0">
                <a:latin typeface="Candara" panose="020E0502030303020204" pitchFamily="34" charset="0"/>
              </a:rPr>
              <a:t>SDH</a:t>
            </a:r>
            <a:r>
              <a:rPr lang="en-US" sz="2400" dirty="0">
                <a:latin typeface="Candara" panose="020E0502030303020204" pitchFamily="34" charset="0"/>
              </a:rPr>
              <a:t>) </a:t>
            </a:r>
            <a:r>
              <a:rPr lang="en-US" sz="2400" b="1" dirty="0">
                <a:latin typeface="Candara" panose="020E0502030303020204" pitchFamily="34" charset="0"/>
              </a:rPr>
              <a:t>mode</a:t>
            </a:r>
            <a:r>
              <a:rPr lang="en-US" sz="2400" dirty="0" smtClean="0">
                <a:latin typeface="Candara" panose="020E0502030303020204" pitchFamily="34" charset="0"/>
              </a:rPr>
              <a:t>.</a:t>
            </a:r>
          </a:p>
          <a:p>
            <a:pPr>
              <a:spcAft>
                <a:spcPts val="600"/>
              </a:spcAft>
            </a:pPr>
            <a:endParaRPr lang="en-US" sz="2400" dirty="0">
              <a:latin typeface="Candara" panose="020E0502030303020204" pitchFamily="34" charset="0"/>
            </a:endParaRPr>
          </a:p>
          <a:p>
            <a:pPr>
              <a:spcAft>
                <a:spcPts val="600"/>
              </a:spcAft>
            </a:pPr>
            <a:r>
              <a:rPr lang="en-US" sz="2400" dirty="0">
                <a:latin typeface="Candara" panose="020E0502030303020204" pitchFamily="34" charset="0"/>
              </a:rPr>
              <a:t>Network management and operations of these digital networks are continuously being developed </a:t>
            </a:r>
            <a:r>
              <a:rPr lang="en-US" sz="2400" dirty="0" smtClean="0">
                <a:latin typeface="Candara" panose="020E0502030303020204" pitchFamily="34" charset="0"/>
              </a:rPr>
              <a:t>as new </a:t>
            </a:r>
            <a:r>
              <a:rPr lang="en-US" sz="2400" dirty="0">
                <a:latin typeface="Candara" panose="020E0502030303020204" pitchFamily="34" charset="0"/>
              </a:rPr>
              <a:t>technologies emerge. Further, the </a:t>
            </a:r>
            <a:r>
              <a:rPr lang="en-US" sz="2400" dirty="0" smtClean="0">
                <a:latin typeface="Candara" panose="020E0502030303020204" pitchFamily="34" charset="0"/>
              </a:rPr>
              <a:t>telephone industry </a:t>
            </a:r>
            <a:r>
              <a:rPr lang="en-US" sz="2400" dirty="0">
                <a:latin typeface="Candara" panose="020E0502030303020204" pitchFamily="34" charset="0"/>
              </a:rPr>
              <a:t>all over the world had been </a:t>
            </a:r>
            <a:r>
              <a:rPr lang="en-US" sz="2400" b="1" dirty="0">
                <a:latin typeface="Candara" panose="020E0502030303020204" pitchFamily="34" charset="0"/>
              </a:rPr>
              <a:t>monopolistic</a:t>
            </a:r>
            <a:r>
              <a:rPr lang="en-US" sz="2400" dirty="0">
                <a:latin typeface="Candara" panose="020E0502030303020204" pitchFamily="34" charset="0"/>
              </a:rPr>
              <a:t> </a:t>
            </a:r>
            <a:r>
              <a:rPr lang="en-US" sz="2400" dirty="0" smtClean="0">
                <a:latin typeface="Candara" panose="020E0502030303020204" pitchFamily="34" charset="0"/>
              </a:rPr>
              <a:t>(</a:t>
            </a:r>
            <a:r>
              <a:rPr lang="ar-SA" dirty="0" smtClean="0">
                <a:latin typeface="Candara" panose="020E0502030303020204" pitchFamily="34" charset="0"/>
              </a:rPr>
              <a:t>الاحتكاري</a:t>
            </a:r>
            <a:r>
              <a:rPr lang="en-US" sz="2400" dirty="0" smtClean="0">
                <a:latin typeface="Candara" panose="020E0502030303020204" pitchFamily="34" charset="0"/>
              </a:rPr>
              <a:t>) and thus single-vendor oriented. This is no longer true. Digital-based computer communications started as a private industry and is hence multivendor oriented. Unfortunately, this has produced enormous problems to users because network components supplied by different vendors do not always communicate with each other. </a:t>
            </a:r>
          </a:p>
          <a:p>
            <a:pPr>
              <a:spcAft>
                <a:spcPts val="600"/>
              </a:spcAft>
            </a:pPr>
            <a:r>
              <a:rPr lang="en-US" sz="2400" dirty="0" smtClean="0">
                <a:latin typeface="Candara" panose="020E0502030303020204" pitchFamily="34" charset="0"/>
              </a:rPr>
              <a:t>The network or information systems manager, who has the responsibility of keeping the service alive all the time, has been confronted with resolving the issue as new technology and new vendor products emanate. This situation has been recognized by various industrial and standard groups and is being continuously addressed.</a:t>
            </a:r>
            <a:endParaRPr lang="en-US" sz="24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350839" y="293372"/>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5366" name="Text Box 8"/>
          <p:cNvSpPr txBox="1">
            <a:spLocks noChangeArrowheads="1"/>
          </p:cNvSpPr>
          <p:nvPr/>
        </p:nvSpPr>
        <p:spPr bwMode="auto">
          <a:xfrm>
            <a:off x="305536" y="293614"/>
            <a:ext cx="6081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dirty="0">
                <a:solidFill>
                  <a:srgbClr val="0070C0"/>
                </a:solidFill>
                <a:latin typeface="Candara" panose="020E0502030303020204" pitchFamily="34" charset="0"/>
              </a:rPr>
              <a:t>Data and Telecommunication Network</a:t>
            </a:r>
            <a:endParaRPr lang="en-US" altLang="ar-SA" sz="3600" dirty="0">
              <a:solidFill>
                <a:srgbClr val="0070C0"/>
              </a:solidFill>
              <a:latin typeface="Candara" panose="020E0502030303020204" pitchFamily="34" charset="0"/>
            </a:endParaRPr>
          </a:p>
        </p:txBody>
      </p:sp>
      <p:sp>
        <p:nvSpPr>
          <p:cNvPr id="15367" name="Rectangle 9"/>
          <p:cNvSpPr>
            <a:spLocks noChangeArrowheads="1"/>
          </p:cNvSpPr>
          <p:nvPr/>
        </p:nvSpPr>
        <p:spPr bwMode="auto">
          <a:xfrm>
            <a:off x="6153027" y="-11427"/>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3" name="TextBox 2"/>
          <p:cNvSpPr txBox="1"/>
          <p:nvPr/>
        </p:nvSpPr>
        <p:spPr>
          <a:xfrm>
            <a:off x="89512" y="822107"/>
            <a:ext cx="11911144" cy="7863691"/>
          </a:xfrm>
          <a:prstGeom prst="rect">
            <a:avLst/>
          </a:prstGeom>
          <a:noFill/>
        </p:spPr>
        <p:txBody>
          <a:bodyPr wrap="square" rtlCol="0">
            <a:spAutoFit/>
          </a:bodyPr>
          <a:lstStyle/>
          <a:p>
            <a:pPr>
              <a:spcAft>
                <a:spcPts val="600"/>
              </a:spcAft>
            </a:pPr>
            <a:r>
              <a:rPr lang="en-US" sz="1800" b="1" dirty="0">
                <a:latin typeface="Candara" panose="020E0502030303020204" pitchFamily="34" charset="0"/>
              </a:rPr>
              <a:t>Data Terminating Equipment</a:t>
            </a:r>
            <a:r>
              <a:rPr lang="en-US" sz="1800" dirty="0">
                <a:latin typeface="Candara" panose="020E0502030303020204" pitchFamily="34" charset="0"/>
              </a:rPr>
              <a:t> (</a:t>
            </a:r>
            <a:r>
              <a:rPr lang="en-US" sz="1800" b="1" dirty="0" smtClean="0">
                <a:latin typeface="Candara" panose="020E0502030303020204" pitchFamily="34" charset="0"/>
              </a:rPr>
              <a:t>DTE</a:t>
            </a:r>
            <a:r>
              <a:rPr lang="en-US" sz="1800" dirty="0" smtClean="0">
                <a:latin typeface="Candara" panose="020E0502030303020204" pitchFamily="34" charset="0"/>
              </a:rPr>
              <a:t>) is </a:t>
            </a:r>
            <a:r>
              <a:rPr lang="en-US" sz="1800" dirty="0">
                <a:latin typeface="Candara" panose="020E0502030303020204" pitchFamily="34" charset="0"/>
              </a:rPr>
              <a:t>any equipment that generates or accepts digital data</a:t>
            </a:r>
            <a:r>
              <a:rPr lang="en-US" sz="1800" dirty="0" smtClean="0">
                <a:latin typeface="Candara" panose="020E0502030303020204" pitchFamily="34" charset="0"/>
              </a:rPr>
              <a:t>.</a:t>
            </a:r>
            <a:endParaRPr lang="en-US" sz="1800" dirty="0">
              <a:latin typeface="Candara" panose="020E0502030303020204" pitchFamily="34" charset="0"/>
            </a:endParaRPr>
          </a:p>
          <a:p>
            <a:pPr>
              <a:spcAft>
                <a:spcPts val="600"/>
              </a:spcAft>
            </a:pPr>
            <a:r>
              <a:rPr lang="en-US" sz="1800" dirty="0">
                <a:latin typeface="Candara" panose="020E0502030303020204" pitchFamily="34" charset="0"/>
              </a:rPr>
              <a:t>Data can be transmitted either in an analog or digital format. The analog data are sent either as </a:t>
            </a:r>
            <a:r>
              <a:rPr lang="en-US" sz="1800" dirty="0" smtClean="0">
                <a:latin typeface="Candara" panose="020E0502030303020204" pitchFamily="34" charset="0"/>
              </a:rPr>
              <a:t>a </a:t>
            </a:r>
            <a:r>
              <a:rPr lang="en-US" sz="1800" b="1" dirty="0" smtClean="0">
                <a:latin typeface="Candara" panose="020E0502030303020204" pitchFamily="34" charset="0"/>
              </a:rPr>
              <a:t>baseband</a:t>
            </a:r>
            <a:r>
              <a:rPr lang="en-US" sz="1800" dirty="0" smtClean="0">
                <a:latin typeface="Candara" panose="020E0502030303020204" pitchFamily="34" charset="0"/>
              </a:rPr>
              <a:t> </a:t>
            </a:r>
            <a:r>
              <a:rPr lang="en-US" sz="1800" dirty="0">
                <a:latin typeface="Candara" panose="020E0502030303020204" pitchFamily="34" charset="0"/>
              </a:rPr>
              <a:t>(e.g., voice </a:t>
            </a:r>
            <a:r>
              <a:rPr lang="en-US" sz="1800" dirty="0" smtClean="0">
                <a:latin typeface="Candara" panose="020E0502030303020204" pitchFamily="34" charset="0"/>
              </a:rPr>
              <a:t>data) </a:t>
            </a:r>
            <a:r>
              <a:rPr lang="en-US" sz="1800" dirty="0">
                <a:latin typeface="Candara" panose="020E0502030303020204" pitchFamily="34" charset="0"/>
              </a:rPr>
              <a:t>or on </a:t>
            </a:r>
            <a:r>
              <a:rPr lang="en-US" sz="1800" b="1" dirty="0">
                <a:latin typeface="Candara" panose="020E0502030303020204" pitchFamily="34" charset="0"/>
              </a:rPr>
              <a:t>top of a carrier </a:t>
            </a:r>
            <a:r>
              <a:rPr lang="en-US" sz="1800" dirty="0">
                <a:latin typeface="Candara" panose="020E0502030303020204" pitchFamily="34" charset="0"/>
              </a:rPr>
              <a:t>(e.g</a:t>
            </a:r>
            <a:r>
              <a:rPr lang="en-US" sz="1800" dirty="0" smtClean="0">
                <a:latin typeface="Candara" panose="020E0502030303020204" pitchFamily="34" charset="0"/>
              </a:rPr>
              <a:t>., cable </a:t>
            </a:r>
            <a:r>
              <a:rPr lang="en-US" sz="1800" dirty="0">
                <a:latin typeface="Candara" panose="020E0502030303020204" pitchFamily="34" charset="0"/>
              </a:rPr>
              <a:t>TV).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Digital </a:t>
            </a:r>
            <a:r>
              <a:rPr lang="en-US" sz="1800" dirty="0">
                <a:latin typeface="Candara" panose="020E0502030303020204" pitchFamily="34" charset="0"/>
              </a:rPr>
              <a:t>data are either directly generated by the user equipment (e.g., computer terminal) </a:t>
            </a:r>
            <a:r>
              <a:rPr lang="en-US" sz="1800" dirty="0" smtClean="0">
                <a:latin typeface="Candara" panose="020E0502030303020204" pitchFamily="34" charset="0"/>
              </a:rPr>
              <a:t>or as </a:t>
            </a:r>
            <a:r>
              <a:rPr lang="en-US" sz="1800" dirty="0">
                <a:latin typeface="Candara" panose="020E0502030303020204" pitchFamily="34" charset="0"/>
              </a:rPr>
              <a:t>analog data and are </a:t>
            </a:r>
            <a:r>
              <a:rPr lang="en-US" sz="1800" b="1" dirty="0">
                <a:latin typeface="Candara" panose="020E0502030303020204" pitchFamily="34" charset="0"/>
              </a:rPr>
              <a:t>converted</a:t>
            </a:r>
            <a:r>
              <a:rPr lang="en-US" sz="1800" dirty="0">
                <a:latin typeface="Candara" panose="020E0502030303020204" pitchFamily="34" charset="0"/>
              </a:rPr>
              <a:t> to digital data (e.g., </a:t>
            </a:r>
            <a:r>
              <a:rPr lang="en-US" sz="1800" b="1" dirty="0">
                <a:solidFill>
                  <a:srgbClr val="0070C0"/>
                </a:solidFill>
                <a:latin typeface="Candara" panose="020E0502030303020204" pitchFamily="34" charset="0"/>
              </a:rPr>
              <a:t>Integrated Services Digital Network</a:t>
            </a:r>
            <a:r>
              <a:rPr lang="en-US" sz="1800" dirty="0">
                <a:latin typeface="Candara" panose="020E0502030303020204" pitchFamily="34" charset="0"/>
              </a:rPr>
              <a:t> (</a:t>
            </a:r>
            <a:r>
              <a:rPr lang="en-US" sz="1800" b="1" dirty="0">
                <a:latin typeface="Candara" panose="020E0502030303020204" pitchFamily="34" charset="0"/>
              </a:rPr>
              <a:t>ISDN</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The </a:t>
            </a:r>
            <a:r>
              <a:rPr lang="en-US" sz="1800" dirty="0">
                <a:latin typeface="Candara" panose="020E0502030303020204" pitchFamily="34" charset="0"/>
              </a:rPr>
              <a:t>latter scenario of the ability to handle integrated digital and </a:t>
            </a:r>
            <a:r>
              <a:rPr lang="en-US" sz="1800" dirty="0" smtClean="0">
                <a:latin typeface="Candara" panose="020E0502030303020204" pitchFamily="34" charset="0"/>
              </a:rPr>
              <a:t>analog signals </a:t>
            </a:r>
            <a:r>
              <a:rPr lang="en-US" sz="1800" dirty="0">
                <a:latin typeface="Candara" panose="020E0502030303020204" pitchFamily="34" charset="0"/>
              </a:rPr>
              <a:t>is becoming extremely important as in the case of multimedia broadband services</a:t>
            </a:r>
            <a:r>
              <a:rPr lang="en-US" sz="1800" dirty="0" smtClean="0">
                <a:latin typeface="Candara" panose="020E0502030303020204" pitchFamily="34" charset="0"/>
              </a:rPr>
              <a:t>.</a:t>
            </a:r>
          </a:p>
          <a:p>
            <a:pPr>
              <a:spcAft>
                <a:spcPts val="600"/>
              </a:spcAft>
            </a:pPr>
            <a:r>
              <a:rPr lang="en-US" sz="1800" b="1" dirty="0">
                <a:solidFill>
                  <a:srgbClr val="CC9900"/>
                </a:solidFill>
                <a:latin typeface="Candara" panose="020E0502030303020204" pitchFamily="34" charset="0"/>
              </a:rPr>
              <a:t>Data</a:t>
            </a:r>
            <a:r>
              <a:rPr lang="en-US" sz="1800" dirty="0">
                <a:latin typeface="Candara" panose="020E0502030303020204" pitchFamily="34" charset="0"/>
              </a:rPr>
              <a:t> can be transmitted in one of </a:t>
            </a:r>
            <a:r>
              <a:rPr lang="en-US" sz="1800" b="1" dirty="0">
                <a:latin typeface="Candara" panose="020E0502030303020204" pitchFamily="34" charset="0"/>
              </a:rPr>
              <a:t>three</a:t>
            </a:r>
            <a:r>
              <a:rPr lang="en-US" sz="1800" dirty="0">
                <a:latin typeface="Candara" panose="020E0502030303020204" pitchFamily="34" charset="0"/>
              </a:rPr>
              <a:t> modes: </a:t>
            </a:r>
            <a:r>
              <a:rPr lang="en-US" sz="1800" b="1" dirty="0" smtClean="0">
                <a:solidFill>
                  <a:srgbClr val="669900"/>
                </a:solidFill>
                <a:latin typeface="Candara" panose="020E0502030303020204" pitchFamily="34" charset="0"/>
              </a:rPr>
              <a:t>circuit switched</a:t>
            </a:r>
            <a:r>
              <a:rPr lang="en-US" sz="1800" b="1" dirty="0">
                <a:solidFill>
                  <a:srgbClr val="669900"/>
                </a:solidFill>
                <a:latin typeface="Candara" panose="020E0502030303020204" pitchFamily="34" charset="0"/>
              </a:rPr>
              <a:t>, message </a:t>
            </a:r>
            <a:r>
              <a:rPr lang="en-US" sz="1800" b="1" dirty="0" smtClean="0">
                <a:solidFill>
                  <a:srgbClr val="669900"/>
                </a:solidFill>
                <a:latin typeface="Candara" panose="020E0502030303020204" pitchFamily="34" charset="0"/>
              </a:rPr>
              <a:t>switched</a:t>
            </a:r>
            <a:r>
              <a:rPr lang="en-US" sz="1800" dirty="0" smtClean="0">
                <a:latin typeface="Candara" panose="020E0502030303020204" pitchFamily="34" charset="0"/>
              </a:rPr>
              <a:t>, or </a:t>
            </a:r>
            <a:r>
              <a:rPr lang="en-US" sz="1800" b="1" dirty="0">
                <a:solidFill>
                  <a:srgbClr val="669900"/>
                </a:solidFill>
                <a:latin typeface="Candara" panose="020E0502030303020204" pitchFamily="34" charset="0"/>
              </a:rPr>
              <a:t>packet switched</a:t>
            </a:r>
            <a:r>
              <a:rPr lang="en-US" sz="1800" dirty="0">
                <a:latin typeface="Candara" panose="020E0502030303020204" pitchFamily="34" charset="0"/>
              </a:rPr>
              <a:t>.</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In the </a:t>
            </a:r>
            <a:r>
              <a:rPr lang="en-US" sz="1800" b="1" dirty="0">
                <a:solidFill>
                  <a:srgbClr val="669900"/>
                </a:solidFill>
                <a:latin typeface="Candara" panose="020E0502030303020204" pitchFamily="34" charset="0"/>
              </a:rPr>
              <a:t>circuit-switched</a:t>
            </a:r>
            <a:r>
              <a:rPr lang="en-US" sz="1800" b="1" dirty="0">
                <a:latin typeface="Candara" panose="020E0502030303020204" pitchFamily="34" charset="0"/>
              </a:rPr>
              <a:t> </a:t>
            </a:r>
            <a:r>
              <a:rPr lang="en-US" sz="1800" b="1" dirty="0">
                <a:solidFill>
                  <a:srgbClr val="669900"/>
                </a:solidFill>
                <a:latin typeface="Candara" panose="020E0502030303020204" pitchFamily="34" charset="0"/>
              </a:rPr>
              <a:t>mode</a:t>
            </a:r>
            <a:r>
              <a:rPr lang="en-US" sz="1800" dirty="0">
                <a:latin typeface="Candara" panose="020E0502030303020204" pitchFamily="34" charset="0"/>
              </a:rPr>
              <a:t>, a physical circuit is established between the </a:t>
            </a:r>
            <a:r>
              <a:rPr lang="en-US" sz="1800" dirty="0" smtClean="0">
                <a:latin typeface="Candara" panose="020E0502030303020204" pitchFamily="34" charset="0"/>
              </a:rPr>
              <a:t>originating </a:t>
            </a:r>
            <a:r>
              <a:rPr lang="en-US" sz="1800" dirty="0">
                <a:latin typeface="Candara" panose="020E0502030303020204" pitchFamily="34" charset="0"/>
              </a:rPr>
              <a:t>and terminating ends before the data are transmitted. The circuit is released or "torn down" </a:t>
            </a:r>
            <a:r>
              <a:rPr lang="en-US" sz="1800" dirty="0" smtClean="0">
                <a:latin typeface="Candara" panose="020E0502030303020204" pitchFamily="34" charset="0"/>
              </a:rPr>
              <a:t>after completion </a:t>
            </a:r>
            <a:r>
              <a:rPr lang="en-US" sz="1800" dirty="0">
                <a:latin typeface="Candara" panose="020E0502030303020204" pitchFamily="34" charset="0"/>
              </a:rPr>
              <a:t>of transmission.</a:t>
            </a:r>
          </a:p>
          <a:p>
            <a:pPr>
              <a:spcAft>
                <a:spcPts val="600"/>
              </a:spcAft>
            </a:pPr>
            <a:r>
              <a:rPr lang="en-US" sz="1800" dirty="0">
                <a:latin typeface="Candara" panose="020E0502030303020204" pitchFamily="34" charset="0"/>
              </a:rPr>
              <a:t>In </a:t>
            </a:r>
            <a:r>
              <a:rPr lang="en-US" sz="1800" b="1" dirty="0">
                <a:solidFill>
                  <a:srgbClr val="669900"/>
                </a:solidFill>
                <a:latin typeface="Candara" panose="020E0502030303020204" pitchFamily="34" charset="0"/>
              </a:rPr>
              <a:t>message-switched</a:t>
            </a:r>
            <a:r>
              <a:rPr lang="en-US" sz="1800" dirty="0">
                <a:solidFill>
                  <a:srgbClr val="669900"/>
                </a:solidFill>
                <a:latin typeface="Candara" panose="020E0502030303020204" pitchFamily="34" charset="0"/>
              </a:rPr>
              <a:t> </a:t>
            </a:r>
            <a:r>
              <a:rPr lang="en-US" sz="1800" dirty="0">
                <a:latin typeface="Candara" panose="020E0502030303020204" pitchFamily="34" charset="0"/>
              </a:rPr>
              <a:t>and </a:t>
            </a:r>
            <a:r>
              <a:rPr lang="en-US" sz="1800" b="1" dirty="0">
                <a:solidFill>
                  <a:srgbClr val="669900"/>
                </a:solidFill>
                <a:latin typeface="Candara" panose="020E0502030303020204" pitchFamily="34" charset="0"/>
              </a:rPr>
              <a:t>packet-switched</a:t>
            </a:r>
            <a:r>
              <a:rPr lang="en-US" sz="1800" dirty="0">
                <a:solidFill>
                  <a:srgbClr val="669900"/>
                </a:solidFill>
                <a:latin typeface="Candara" panose="020E0502030303020204" pitchFamily="34" charset="0"/>
              </a:rPr>
              <a:t> modes</a:t>
            </a:r>
            <a:r>
              <a:rPr lang="en-US" sz="1800" dirty="0">
                <a:latin typeface="Candara" panose="020E0502030303020204" pitchFamily="34" charset="0"/>
              </a:rPr>
              <a:t>, data are broken into packets and each packet </a:t>
            </a:r>
            <a:r>
              <a:rPr lang="en-US" sz="1800" dirty="0" smtClean="0">
                <a:latin typeface="Candara" panose="020E0502030303020204" pitchFamily="34" charset="0"/>
              </a:rPr>
              <a:t>is enveloped </a:t>
            </a:r>
            <a:r>
              <a:rPr lang="en-US" sz="1800" dirty="0">
                <a:latin typeface="Candara" panose="020E0502030303020204" pitchFamily="34" charset="0"/>
              </a:rPr>
              <a:t>with destination and originating addresses. </a:t>
            </a: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The </a:t>
            </a:r>
            <a:r>
              <a:rPr lang="en-US" sz="1800" dirty="0">
                <a:solidFill>
                  <a:srgbClr val="669900"/>
                </a:solidFill>
                <a:latin typeface="Candara" panose="020E0502030303020204" pitchFamily="34" charset="0"/>
              </a:rPr>
              <a:t>message-switched</a:t>
            </a:r>
            <a:r>
              <a:rPr lang="en-US" sz="1800" dirty="0">
                <a:latin typeface="Candara" panose="020E0502030303020204" pitchFamily="34" charset="0"/>
              </a:rPr>
              <a:t> </a:t>
            </a:r>
            <a:r>
              <a:rPr lang="en-US" sz="1800" dirty="0">
                <a:solidFill>
                  <a:srgbClr val="669900"/>
                </a:solidFill>
                <a:latin typeface="Candara" panose="020E0502030303020204" pitchFamily="34" charset="0"/>
              </a:rPr>
              <a:t>mode</a:t>
            </a:r>
            <a:r>
              <a:rPr lang="en-US" sz="1800" dirty="0">
                <a:latin typeface="Candara" panose="020E0502030303020204" pitchFamily="34" charset="0"/>
              </a:rPr>
              <a:t> is used to send </a:t>
            </a:r>
            <a:r>
              <a:rPr lang="en-US" sz="1800" b="1" dirty="0" smtClean="0">
                <a:latin typeface="Candara" panose="020E0502030303020204" pitchFamily="34" charset="0"/>
              </a:rPr>
              <a:t>long</a:t>
            </a:r>
            <a:r>
              <a:rPr lang="en-US" sz="1800" dirty="0" smtClean="0">
                <a:latin typeface="Candara" panose="020E0502030303020204" pitchFamily="34" charset="0"/>
              </a:rPr>
              <a:t> messages</a:t>
            </a:r>
            <a:r>
              <a:rPr lang="en-US" sz="1800" dirty="0">
                <a:latin typeface="Candara" panose="020E0502030303020204" pitchFamily="34" charset="0"/>
              </a:rPr>
              <a:t>, such as </a:t>
            </a:r>
            <a:r>
              <a:rPr lang="en-US" sz="1800" b="1" dirty="0">
                <a:latin typeface="Candara" panose="020E0502030303020204" pitchFamily="34" charset="0"/>
              </a:rPr>
              <a:t>email</a:t>
            </a:r>
            <a:r>
              <a:rPr lang="en-US" sz="1800" dirty="0">
                <a:latin typeface="Candara" panose="020E0502030303020204" pitchFamily="34" charset="0"/>
              </a:rPr>
              <a:t>. The </a:t>
            </a:r>
            <a:r>
              <a:rPr lang="en-US" sz="1800" dirty="0" smtClean="0">
                <a:latin typeface="Candara" panose="020E0502030303020204" pitchFamily="34" charset="0"/>
              </a:rPr>
              <a:t>packet-switched mode is used to </a:t>
            </a:r>
            <a:r>
              <a:rPr lang="en-US" sz="1800" dirty="0">
                <a:latin typeface="Candara" panose="020E0502030303020204" pitchFamily="34" charset="0"/>
              </a:rPr>
              <a:t>transmit </a:t>
            </a:r>
            <a:r>
              <a:rPr lang="en-US" sz="1800" b="1" dirty="0">
                <a:latin typeface="Candara" panose="020E0502030303020204" pitchFamily="34" charset="0"/>
              </a:rPr>
              <a:t>small</a:t>
            </a:r>
            <a:r>
              <a:rPr lang="en-US" sz="1800" dirty="0">
                <a:latin typeface="Candara" panose="020E0502030303020204" pitchFamily="34" charset="0"/>
              </a:rPr>
              <a:t> packets used in </a:t>
            </a:r>
            <a:r>
              <a:rPr lang="en-US" sz="1800" dirty="0" smtClean="0">
                <a:latin typeface="Candara" panose="020E0502030303020204" pitchFamily="34" charset="0"/>
              </a:rPr>
              <a:t>applications such as interactive </a:t>
            </a:r>
            <a:r>
              <a:rPr lang="en-US" sz="1800" dirty="0">
                <a:latin typeface="Candara" panose="020E0502030303020204" pitchFamily="34" charset="0"/>
              </a:rPr>
              <a:t>communication.</a:t>
            </a:r>
          </a:p>
          <a:p>
            <a:pPr>
              <a:spcAft>
                <a:spcPts val="600"/>
              </a:spcAft>
            </a:pPr>
            <a:r>
              <a:rPr lang="en-US" sz="1800" b="1" dirty="0">
                <a:latin typeface="Candara" panose="020E0502030303020204" pitchFamily="34" charset="0"/>
              </a:rPr>
              <a:t>Bridges</a:t>
            </a:r>
            <a:r>
              <a:rPr lang="en-US" sz="1800" dirty="0">
                <a:latin typeface="Candara" panose="020E0502030303020204" pitchFamily="34" charset="0"/>
              </a:rPr>
              <a:t> and </a:t>
            </a:r>
            <a:r>
              <a:rPr lang="en-US" sz="1800" b="1" dirty="0">
                <a:latin typeface="Candara" panose="020E0502030303020204" pitchFamily="34" charset="0"/>
              </a:rPr>
              <a:t>routers</a:t>
            </a:r>
            <a:r>
              <a:rPr lang="en-US" sz="1800" dirty="0">
                <a:latin typeface="Candara" panose="020E0502030303020204" pitchFamily="34" charset="0"/>
              </a:rPr>
              <a:t> open each packet to find the destination </a:t>
            </a:r>
            <a:r>
              <a:rPr lang="en-US" sz="1800" dirty="0" smtClean="0">
                <a:latin typeface="Candara" panose="020E0502030303020204" pitchFamily="34" charset="0"/>
              </a:rPr>
              <a:t>address and </a:t>
            </a:r>
            <a:r>
              <a:rPr lang="en-US" sz="1800" dirty="0">
                <a:latin typeface="Candara" panose="020E0502030303020204" pitchFamily="34" charset="0"/>
              </a:rPr>
              <a:t>switch the data to the appropriate output links. The path between the two ends may change </a:t>
            </a:r>
            <a:r>
              <a:rPr lang="en-US" sz="1800" dirty="0" smtClean="0">
                <a:latin typeface="Candara" panose="020E0502030303020204" pitchFamily="34" charset="0"/>
              </a:rPr>
              <a:t>during the </a:t>
            </a:r>
            <a:r>
              <a:rPr lang="en-US" sz="1800" dirty="0">
                <a:latin typeface="Candara" panose="020E0502030303020204" pitchFamily="34" charset="0"/>
              </a:rPr>
              <a:t>transmission of a message because each packet may take a different route</a:t>
            </a:r>
            <a:r>
              <a:rPr lang="en-US" sz="1800" dirty="0" smtClean="0">
                <a:latin typeface="Candara" panose="020E0502030303020204" pitchFamily="34" charset="0"/>
              </a:rPr>
              <a:t>.</a:t>
            </a:r>
          </a:p>
          <a:p>
            <a:pPr>
              <a:spcAft>
                <a:spcPts val="600"/>
              </a:spcAft>
            </a:pPr>
            <a:r>
              <a:rPr lang="en-US" sz="1800" dirty="0">
                <a:latin typeface="Candara" panose="020E0502030303020204" pitchFamily="34" charset="0"/>
              </a:rPr>
              <a:t>Network communications are </a:t>
            </a:r>
            <a:r>
              <a:rPr lang="en-US" sz="1800" dirty="0" smtClean="0">
                <a:latin typeface="Candara" panose="020E0502030303020204" pitchFamily="34" charset="0"/>
              </a:rPr>
              <a:t>classified </a:t>
            </a:r>
            <a:r>
              <a:rPr lang="en-US" sz="1800" dirty="0">
                <a:latin typeface="Candara" panose="020E0502030303020204" pitchFamily="34" charset="0"/>
              </a:rPr>
              <a:t>as either data communications or </a:t>
            </a:r>
            <a:r>
              <a:rPr lang="en-US" sz="1800" dirty="0" smtClean="0">
                <a:latin typeface="Candara" panose="020E0502030303020204" pitchFamily="34" charset="0"/>
              </a:rPr>
              <a:t>telecommunications. </a:t>
            </a:r>
            <a:r>
              <a:rPr lang="en-US" sz="1800" dirty="0">
                <a:latin typeface="Candara" panose="020E0502030303020204" pitchFamily="34" charset="0"/>
              </a:rPr>
              <a:t>The telephone </a:t>
            </a:r>
            <a:r>
              <a:rPr lang="en-US" sz="1800" dirty="0" smtClean="0">
                <a:latin typeface="Candara" panose="020E0502030303020204" pitchFamily="34" charset="0"/>
              </a:rPr>
              <a:t>network was </a:t>
            </a:r>
            <a:r>
              <a:rPr lang="en-US" sz="1800" dirty="0">
                <a:latin typeface="Candara" panose="020E0502030303020204" pitchFamily="34" charset="0"/>
              </a:rPr>
              <a:t>known as a telecommunication network. It is a circuit-switched network that is </a:t>
            </a:r>
            <a:r>
              <a:rPr lang="en-US" sz="1800" dirty="0" smtClean="0">
                <a:latin typeface="Candara" panose="020E0502030303020204" pitchFamily="34" charset="0"/>
              </a:rPr>
              <a:t>structured </a:t>
            </a:r>
            <a:r>
              <a:rPr lang="en-US" sz="1800" dirty="0">
                <a:latin typeface="Candara" panose="020E0502030303020204" pitchFamily="34" charset="0"/>
              </a:rPr>
              <a:t>as a public </a:t>
            </a:r>
            <a:r>
              <a:rPr lang="en-US" sz="1800" dirty="0" smtClean="0">
                <a:latin typeface="Candara" panose="020E0502030303020204" pitchFamily="34" charset="0"/>
              </a:rPr>
              <a:t>network. The </a:t>
            </a:r>
            <a:r>
              <a:rPr lang="en-US" sz="1800" dirty="0">
                <a:latin typeface="Candara" panose="020E0502030303020204" pitchFamily="34" charset="0"/>
              </a:rPr>
              <a:t>organization that provides this service is called a </a:t>
            </a:r>
            <a:r>
              <a:rPr lang="en-US" sz="1800" b="1" dirty="0">
                <a:latin typeface="Candara" panose="020E0502030303020204" pitchFamily="34" charset="0"/>
              </a:rPr>
              <a:t>telecommunication service </a:t>
            </a:r>
            <a:r>
              <a:rPr lang="en-US" sz="1800" b="1" dirty="0" smtClean="0">
                <a:latin typeface="Candara" panose="020E0502030303020204" pitchFamily="34" charset="0"/>
              </a:rPr>
              <a:t>provider</a:t>
            </a:r>
          </a:p>
          <a:p>
            <a:pPr>
              <a:spcAft>
                <a:spcPts val="600"/>
              </a:spcAft>
            </a:pPr>
            <a:r>
              <a:rPr lang="en-US" sz="1800" dirty="0">
                <a:latin typeface="Candara" panose="020E0502030303020204" pitchFamily="34" charset="0"/>
              </a:rPr>
              <a:t>The telecommunications infrastructure </a:t>
            </a:r>
            <a:r>
              <a:rPr lang="en-US" sz="1800" dirty="0" smtClean="0">
                <a:latin typeface="Candara" panose="020E0502030303020204" pitchFamily="34" charset="0"/>
              </a:rPr>
              <a:t>was, and </a:t>
            </a:r>
            <a:r>
              <a:rPr lang="en-US" sz="1800" dirty="0">
                <a:latin typeface="Candara" panose="020E0502030303020204" pitchFamily="34" charset="0"/>
              </a:rPr>
              <a:t>is, still used for data communications. Figure 1.3 shows an early configuration of </a:t>
            </a:r>
            <a:r>
              <a:rPr lang="en-US" sz="1800" dirty="0" smtClean="0">
                <a:latin typeface="Candara" panose="020E0502030303020204" pitchFamily="34" charset="0"/>
              </a:rPr>
              <a:t>terminal-to-host and </a:t>
            </a:r>
            <a:r>
              <a:rPr lang="en-US" sz="1800" dirty="0">
                <a:latin typeface="Candara" panose="020E0502030303020204" pitchFamily="34" charset="0"/>
              </a:rPr>
              <a:t>host-to-host communications, and how data and telecommunication networks interface with each other</a:t>
            </a:r>
            <a:r>
              <a:rPr lang="en-US" sz="1800" dirty="0" smtClean="0">
                <a:latin typeface="Candara" panose="020E0502030303020204" pitchFamily="34" charset="0"/>
              </a:rPr>
              <a:t>. </a:t>
            </a:r>
          </a:p>
          <a:p>
            <a:pPr>
              <a:spcAft>
                <a:spcPts val="600"/>
              </a:spcAft>
            </a:pPr>
            <a:r>
              <a:rPr lang="en-US" sz="1800" b="1" dirty="0">
                <a:solidFill>
                  <a:srgbClr val="CC9900"/>
                </a:solidFill>
                <a:latin typeface="Candara" panose="020E0502030303020204" pitchFamily="34" charset="0"/>
              </a:rPr>
              <a:t>Modems</a:t>
            </a:r>
            <a:r>
              <a:rPr lang="en-US" sz="1800" dirty="0">
                <a:solidFill>
                  <a:srgbClr val="CC9900"/>
                </a:solidFill>
                <a:latin typeface="Candara" panose="020E0502030303020204" pitchFamily="34" charset="0"/>
              </a:rPr>
              <a:t> </a:t>
            </a:r>
            <a:r>
              <a:rPr lang="en-US" sz="1800" dirty="0">
                <a:latin typeface="Candara" panose="020E0502030303020204" pitchFamily="34" charset="0"/>
              </a:rPr>
              <a:t>transfer information </a:t>
            </a:r>
            <a:r>
              <a:rPr lang="en-US" sz="1800" dirty="0" smtClean="0">
                <a:latin typeface="Candara" panose="020E0502030303020204" pitchFamily="34" charset="0"/>
              </a:rPr>
              <a:t>from digital </a:t>
            </a:r>
            <a:r>
              <a:rPr lang="en-US" sz="1800" dirty="0">
                <a:latin typeface="Candara" panose="020E0502030303020204" pitchFamily="34" charset="0"/>
              </a:rPr>
              <a:t>to analog at the source (telephone networks carried analog signals) and back to digital at </a:t>
            </a:r>
            <a:r>
              <a:rPr lang="en-US" sz="1800" dirty="0" smtClean="0">
                <a:latin typeface="Candara" panose="020E0502030303020204" pitchFamily="34" charset="0"/>
              </a:rPr>
              <a:t>the destination</a:t>
            </a:r>
            <a:r>
              <a:rPr lang="en-US" sz="1800" dirty="0">
                <a:latin typeface="Candara" panose="020E0502030303020204" pitchFamily="34" charset="0"/>
              </a:rPr>
              <a:t>.</a:t>
            </a:r>
          </a:p>
        </p:txBody>
      </p:sp>
    </p:spTree>
    <p:extLst>
      <p:ext uri="{BB962C8B-B14F-4D97-AF65-F5344CB8AC3E}">
        <p14:creationId xmlns:p14="http://schemas.microsoft.com/office/powerpoint/2010/main" val="94829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350839" y="293372"/>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5363" name="Line 3"/>
          <p:cNvSpPr>
            <a:spLocks noChangeShapeType="1"/>
          </p:cNvSpPr>
          <p:nvPr/>
        </p:nvSpPr>
        <p:spPr bwMode="auto">
          <a:xfrm>
            <a:off x="188590" y="4941031"/>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5364" name="Rectangle 4"/>
          <p:cNvSpPr>
            <a:spLocks noChangeArrowheads="1"/>
          </p:cNvSpPr>
          <p:nvPr/>
        </p:nvSpPr>
        <p:spPr bwMode="auto">
          <a:xfrm>
            <a:off x="817439" y="5017773"/>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15366" name="Text Box 8"/>
          <p:cNvSpPr txBox="1">
            <a:spLocks noChangeArrowheads="1"/>
          </p:cNvSpPr>
          <p:nvPr/>
        </p:nvSpPr>
        <p:spPr bwMode="auto">
          <a:xfrm>
            <a:off x="305536" y="293614"/>
            <a:ext cx="6081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dirty="0">
                <a:solidFill>
                  <a:srgbClr val="0070C0"/>
                </a:solidFill>
                <a:latin typeface="Candara" panose="020E0502030303020204" pitchFamily="34" charset="0"/>
              </a:rPr>
              <a:t>Data and Telecommunication Network</a:t>
            </a:r>
            <a:endParaRPr lang="en-US" altLang="ar-SA" sz="3600" dirty="0">
              <a:solidFill>
                <a:srgbClr val="0070C0"/>
              </a:solidFill>
              <a:latin typeface="Candara" panose="020E0502030303020204" pitchFamily="34" charset="0"/>
            </a:endParaRPr>
          </a:p>
        </p:txBody>
      </p:sp>
      <p:sp>
        <p:nvSpPr>
          <p:cNvPr id="15367" name="Rectangle 9"/>
          <p:cNvSpPr>
            <a:spLocks noChangeArrowheads="1"/>
          </p:cNvSpPr>
          <p:nvPr/>
        </p:nvSpPr>
        <p:spPr bwMode="auto">
          <a:xfrm>
            <a:off x="6153027" y="-11427"/>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15368" name="Object 10"/>
          <p:cNvGraphicFramePr>
            <a:graphicFrameLocks noChangeAspect="1"/>
          </p:cNvGraphicFramePr>
          <p:nvPr>
            <p:extLst>
              <p:ext uri="{D42A27DB-BD31-4B8C-83A1-F6EECF244321}">
                <p14:modId xmlns:p14="http://schemas.microsoft.com/office/powerpoint/2010/main" val="291897830"/>
              </p:ext>
            </p:extLst>
          </p:nvPr>
        </p:nvGraphicFramePr>
        <p:xfrm>
          <a:off x="188590" y="868487"/>
          <a:ext cx="6267450" cy="3919537"/>
        </p:xfrm>
        <a:graphic>
          <a:graphicData uri="http://schemas.openxmlformats.org/presentationml/2006/ole">
            <mc:AlternateContent xmlns:mc="http://schemas.openxmlformats.org/markup-compatibility/2006">
              <mc:Choice xmlns:v="urn:schemas-microsoft-com:vml" Requires="v">
                <p:oleObj spid="_x0000_s72720" name="VISIO" r:id="rId4" imgW="7952232" imgH="4974336" progId="Visio.Drawing.4">
                  <p:embed/>
                </p:oleObj>
              </mc:Choice>
              <mc:Fallback>
                <p:oleObj name="VISIO" r:id="rId4" imgW="7952232" imgH="4974336" progId="Visio.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0" y="868487"/>
                        <a:ext cx="626745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9" name="Text Box 11"/>
          <p:cNvSpPr txBox="1">
            <a:spLocks noChangeArrowheads="1"/>
          </p:cNvSpPr>
          <p:nvPr/>
        </p:nvSpPr>
        <p:spPr bwMode="auto">
          <a:xfrm>
            <a:off x="191344" y="5500373"/>
            <a:ext cx="619592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 typeface="Arial" panose="020B0604020202020204" pitchFamily="34" charset="0"/>
              <a:buChar char="•"/>
            </a:pPr>
            <a:r>
              <a:rPr lang="en-US" altLang="ar-SA" dirty="0">
                <a:latin typeface="Candara" panose="020E0502030303020204" pitchFamily="34" charset="0"/>
              </a:rPr>
              <a:t> </a:t>
            </a:r>
            <a:r>
              <a:rPr lang="en-US" altLang="ar-SA" b="1" dirty="0">
                <a:solidFill>
                  <a:srgbClr val="0070C0"/>
                </a:solidFill>
                <a:latin typeface="Candara" panose="020E0502030303020204" pitchFamily="34" charset="0"/>
              </a:rPr>
              <a:t>Computer data </a:t>
            </a:r>
            <a:r>
              <a:rPr lang="en-US" altLang="ar-SA" dirty="0">
                <a:latin typeface="Candara" panose="020E0502030303020204" pitchFamily="34" charset="0"/>
              </a:rPr>
              <a:t>is carried over </a:t>
            </a:r>
            <a:r>
              <a:rPr lang="en-US" altLang="ar-SA" b="1" dirty="0">
                <a:latin typeface="Candara" panose="020E0502030303020204" pitchFamily="34" charset="0"/>
              </a:rPr>
              <a:t>long distance </a:t>
            </a:r>
            <a:r>
              <a:rPr lang="en-US" altLang="ar-SA" dirty="0">
                <a:latin typeface="Candara" panose="020E0502030303020204" pitchFamily="34" charset="0"/>
              </a:rPr>
              <a:t>by </a:t>
            </a:r>
            <a:r>
              <a:rPr lang="en-US" altLang="ar-SA" b="1" dirty="0">
                <a:latin typeface="Candara" panose="020E0502030303020204" pitchFamily="34" charset="0"/>
              </a:rPr>
              <a:t>telephone</a:t>
            </a:r>
            <a:r>
              <a:rPr lang="en-US" altLang="ar-SA" dirty="0">
                <a:latin typeface="Candara" panose="020E0502030303020204" pitchFamily="34" charset="0"/>
              </a:rPr>
              <a:t> (</a:t>
            </a:r>
            <a:r>
              <a:rPr lang="en-US" altLang="ar-SA" b="1" dirty="0">
                <a:solidFill>
                  <a:srgbClr val="0070C0"/>
                </a:solidFill>
                <a:latin typeface="Candara" panose="020E0502030303020204" pitchFamily="34" charset="0"/>
              </a:rPr>
              <a:t>telecommunication network</a:t>
            </a:r>
            <a:r>
              <a:rPr lang="en-US" altLang="ar-SA" dirty="0">
                <a:latin typeface="Candara" panose="020E0502030303020204" pitchFamily="34" charset="0"/>
              </a:rPr>
              <a:t>) </a:t>
            </a:r>
          </a:p>
          <a:p>
            <a:pPr>
              <a:buFont typeface="Arial" panose="020B0604020202020204" pitchFamily="34" charset="0"/>
              <a:buChar char="•"/>
            </a:pPr>
            <a:r>
              <a:rPr lang="en-US" altLang="ar-SA" dirty="0">
                <a:latin typeface="Candara" panose="020E0502030303020204" pitchFamily="34" charset="0"/>
              </a:rPr>
              <a:t> Output of telephone is </a:t>
            </a:r>
            <a:r>
              <a:rPr lang="en-US" altLang="ar-SA" b="1" dirty="0">
                <a:solidFill>
                  <a:srgbClr val="0070C0"/>
                </a:solidFill>
                <a:latin typeface="Candara" panose="020E0502030303020204" pitchFamily="34" charset="0"/>
              </a:rPr>
              <a:t>analog</a:t>
            </a:r>
            <a:r>
              <a:rPr lang="en-US" altLang="ar-SA" dirty="0">
                <a:solidFill>
                  <a:srgbClr val="0070C0"/>
                </a:solidFill>
                <a:latin typeface="Candara" panose="020E0502030303020204" pitchFamily="34" charset="0"/>
              </a:rPr>
              <a:t> </a:t>
            </a:r>
            <a:r>
              <a:rPr lang="en-US" altLang="ar-SA" dirty="0">
                <a:latin typeface="Candara" panose="020E0502030303020204" pitchFamily="34" charset="0"/>
              </a:rPr>
              <a:t>and output of computers is </a:t>
            </a:r>
            <a:r>
              <a:rPr lang="en-US" altLang="ar-SA" b="1" dirty="0">
                <a:solidFill>
                  <a:srgbClr val="0070C0"/>
                </a:solidFill>
                <a:latin typeface="Candara" panose="020E0502030303020204" pitchFamily="34" charset="0"/>
              </a:rPr>
              <a:t>digital</a:t>
            </a:r>
          </a:p>
          <a:p>
            <a:pPr>
              <a:buFont typeface="Arial" panose="020B0604020202020204" pitchFamily="34" charset="0"/>
              <a:buChar char="•"/>
            </a:pPr>
            <a:r>
              <a:rPr lang="en-US" altLang="ar-SA" dirty="0">
                <a:latin typeface="Candara" panose="020E0502030303020204" pitchFamily="34" charset="0"/>
              </a:rPr>
              <a:t> </a:t>
            </a:r>
            <a:r>
              <a:rPr lang="en-US" altLang="ar-SA" b="1" dirty="0">
                <a:latin typeface="Candara" panose="020E0502030303020204" pitchFamily="34" charset="0"/>
              </a:rPr>
              <a:t>Modem</a:t>
            </a:r>
            <a:r>
              <a:rPr lang="en-US" altLang="ar-SA" dirty="0">
                <a:latin typeface="Candara" panose="020E0502030303020204" pitchFamily="34" charset="0"/>
              </a:rPr>
              <a:t> is used to “</a:t>
            </a:r>
            <a:r>
              <a:rPr lang="en-US" altLang="ar-SA" b="1" dirty="0">
                <a:solidFill>
                  <a:srgbClr val="669900"/>
                </a:solidFill>
                <a:latin typeface="Candara" panose="020E0502030303020204" pitchFamily="34" charset="0"/>
              </a:rPr>
              <a:t>modulate</a:t>
            </a:r>
            <a:r>
              <a:rPr lang="en-US" altLang="ar-SA" dirty="0">
                <a:latin typeface="Candara" panose="020E0502030303020204" pitchFamily="34" charset="0"/>
              </a:rPr>
              <a:t>” and “</a:t>
            </a:r>
            <a:r>
              <a:rPr lang="en-US" altLang="ar-SA" b="1" dirty="0">
                <a:solidFill>
                  <a:srgbClr val="669900"/>
                </a:solidFill>
                <a:latin typeface="Candara" panose="020E0502030303020204" pitchFamily="34" charset="0"/>
              </a:rPr>
              <a:t>demodulate</a:t>
            </a:r>
            <a:r>
              <a:rPr lang="en-US" altLang="ar-SA" dirty="0">
                <a:latin typeface="Candara" panose="020E0502030303020204" pitchFamily="34" charset="0"/>
              </a:rPr>
              <a:t>” computer data to analog format and back</a:t>
            </a:r>
          </a:p>
          <a:p>
            <a:pPr>
              <a:buFont typeface="Arial" panose="020B0604020202020204" pitchFamily="34" charset="0"/>
              <a:buChar char="•"/>
            </a:pPr>
            <a:r>
              <a:rPr lang="en-US" altLang="ar-SA" dirty="0">
                <a:latin typeface="Candara" panose="020E0502030303020204" pitchFamily="34" charset="0"/>
              </a:rPr>
              <a:t> Clear distinction between the two networks is getting fuzzier with modern multimedia networks</a:t>
            </a:r>
          </a:p>
        </p:txBody>
      </p:sp>
      <p:sp>
        <p:nvSpPr>
          <p:cNvPr id="2" name="TextBox 1"/>
          <p:cNvSpPr txBox="1"/>
          <p:nvPr/>
        </p:nvSpPr>
        <p:spPr>
          <a:xfrm>
            <a:off x="6387266" y="977147"/>
            <a:ext cx="5541382" cy="6801862"/>
          </a:xfrm>
          <a:prstGeom prst="rect">
            <a:avLst/>
          </a:prstGeom>
          <a:noFill/>
        </p:spPr>
        <p:txBody>
          <a:bodyPr wrap="square" rtlCol="0">
            <a:spAutoFit/>
          </a:bodyPr>
          <a:lstStyle/>
          <a:p>
            <a:pPr>
              <a:spcAft>
                <a:spcPts val="1200"/>
              </a:spcAft>
            </a:pPr>
            <a:r>
              <a:rPr lang="en-US" sz="1800" dirty="0">
                <a:latin typeface="Candara" panose="020E0502030303020204" pitchFamily="34" charset="0"/>
              </a:rPr>
              <a:t>Modern telecommunication networks mostly carry digital data.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b="1" dirty="0">
                <a:latin typeface="Candara" panose="020E0502030303020204" pitchFamily="34" charset="0"/>
              </a:rPr>
              <a:t>nodes</a:t>
            </a:r>
            <a:r>
              <a:rPr lang="en-US" sz="1800" dirty="0">
                <a:latin typeface="Candara" panose="020E0502030303020204" pitchFamily="34" charset="0"/>
              </a:rPr>
              <a:t> in Figure 1.4 are </a:t>
            </a:r>
            <a:r>
              <a:rPr lang="en-US" sz="1800" dirty="0" smtClean="0">
                <a:latin typeface="Candara" panose="020E0502030303020204" pitchFamily="34" charset="0"/>
              </a:rPr>
              <a:t>digital switches</a:t>
            </a:r>
            <a:r>
              <a:rPr lang="en-US" sz="1800" dirty="0">
                <a:latin typeface="Candara" panose="020E0502030303020204" pitchFamily="34" charset="0"/>
              </a:rPr>
              <a:t>. Analog signals from telephones are converted to digital signals either at the customer </a:t>
            </a:r>
            <a:r>
              <a:rPr lang="en-US" sz="1800" dirty="0" smtClean="0">
                <a:latin typeface="Candara" panose="020E0502030303020204" pitchFamily="34" charset="0"/>
              </a:rPr>
              <a:t>premises or </a:t>
            </a:r>
            <a:r>
              <a:rPr lang="en-US" sz="1800" dirty="0">
                <a:latin typeface="Candara" panose="020E0502030303020204" pitchFamily="34" charset="0"/>
              </a:rPr>
              <a:t>the central office.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Figure </a:t>
            </a:r>
            <a:r>
              <a:rPr lang="en-US" sz="1800" dirty="0">
                <a:latin typeface="Candara" panose="020E0502030303020204" pitchFamily="34" charset="0"/>
              </a:rPr>
              <a:t>1.4 shows a corporate or enterprise environment in the stage of the </a:t>
            </a:r>
            <a:r>
              <a:rPr lang="en-US" sz="1800" dirty="0" smtClean="0">
                <a:latin typeface="Candara" panose="020E0502030303020204" pitchFamily="34" charset="0"/>
              </a:rPr>
              <a:t>evolution </a:t>
            </a:r>
            <a:r>
              <a:rPr lang="en-US" sz="1800" dirty="0">
                <a:latin typeface="Candara" panose="020E0502030303020204" pitchFamily="34" charset="0"/>
              </a:rPr>
              <a:t>of data and telephone communications. A number of telephones and computer terminals at </a:t>
            </a:r>
            <a:r>
              <a:rPr lang="en-US" sz="1800" dirty="0" smtClean="0">
                <a:latin typeface="Candara" panose="020E0502030303020204" pitchFamily="34" charset="0"/>
              </a:rPr>
              <a:t>various corporate </a:t>
            </a:r>
            <a:r>
              <a:rPr lang="en-US" sz="1800" dirty="0">
                <a:latin typeface="Candara" panose="020E0502030303020204" pitchFamily="34" charset="0"/>
              </a:rPr>
              <a:t>sites are connected by telecommunication network.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Telephones </a:t>
            </a:r>
            <a:r>
              <a:rPr lang="en-US" sz="1800" dirty="0">
                <a:latin typeface="Candara" panose="020E0502030303020204" pitchFamily="34" charset="0"/>
              </a:rPr>
              <a:t>are locally interconnected </a:t>
            </a:r>
            <a:r>
              <a:rPr lang="en-US" sz="1800" dirty="0" smtClean="0">
                <a:latin typeface="Candara" panose="020E0502030303020204" pitchFamily="34" charset="0"/>
              </a:rPr>
              <a:t>to each </a:t>
            </a:r>
            <a:r>
              <a:rPr lang="en-US" sz="1800" dirty="0">
                <a:latin typeface="Candara" panose="020E0502030303020204" pitchFamily="34" charset="0"/>
              </a:rPr>
              <a:t>other by a local switch, PBX, at the customer premises, which interfaces digitally to the </a:t>
            </a:r>
            <a:r>
              <a:rPr lang="en-US" sz="1800" dirty="0" smtClean="0">
                <a:latin typeface="Candara" panose="020E0502030303020204" pitchFamily="34" charset="0"/>
              </a:rPr>
              <a:t>telephone network. The computer terminals are connected to a communication controller, such as a </a:t>
            </a:r>
            <a:r>
              <a:rPr lang="en-US" sz="1800" b="1" dirty="0" smtClean="0">
                <a:solidFill>
                  <a:srgbClr val="CC9900"/>
                </a:solidFill>
                <a:latin typeface="Candara" panose="020E0502030303020204" pitchFamily="34" charset="0"/>
              </a:rPr>
              <a:t>digital</a:t>
            </a:r>
            <a:r>
              <a:rPr lang="en-US" sz="1800" dirty="0" smtClean="0">
                <a:solidFill>
                  <a:srgbClr val="CC9900"/>
                </a:solidFill>
                <a:latin typeface="Candara" panose="020E0502030303020204" pitchFamily="34" charset="0"/>
              </a:rPr>
              <a:t> </a:t>
            </a:r>
            <a:r>
              <a:rPr lang="en-US" sz="1800" b="1" dirty="0" smtClean="0">
                <a:solidFill>
                  <a:srgbClr val="CC9900"/>
                </a:solidFill>
                <a:latin typeface="Candara" panose="020E0502030303020204" pitchFamily="34" charset="0"/>
              </a:rPr>
              <a:t>multiplexer</a:t>
            </a:r>
            <a:r>
              <a:rPr lang="en-US" sz="1800" dirty="0" smtClean="0">
                <a:latin typeface="Candara" panose="020E0502030303020204" pitchFamily="34" charset="0"/>
              </a:rPr>
              <a:t>, which provides a single interface to the telephone network. </a:t>
            </a:r>
          </a:p>
          <a:p>
            <a:pPr>
              <a:spcAft>
                <a:spcPts val="1200"/>
              </a:spcAft>
            </a:pPr>
            <a:r>
              <a:rPr lang="en-US" sz="1800" dirty="0" smtClean="0">
                <a:latin typeface="Candara" panose="020E0502030303020204" pitchFamily="34" charset="0"/>
              </a:rPr>
              <a:t>With </a:t>
            </a:r>
            <a:r>
              <a:rPr lang="en-US" sz="1800" dirty="0">
                <a:latin typeface="Candara" panose="020E0502030303020204" pitchFamily="34" charset="0"/>
              </a:rPr>
              <a:t>the advent of desktop computers and LAN, data communication was revolutionized. </a:t>
            </a:r>
            <a:r>
              <a:rPr lang="en-US" sz="1800" dirty="0" smtClean="0">
                <a:latin typeface="Candara" panose="020E0502030303020204" pitchFamily="34" charset="0"/>
              </a:rPr>
              <a:t>Desktop computers </a:t>
            </a:r>
            <a:r>
              <a:rPr lang="en-US" sz="1800" dirty="0">
                <a:latin typeface="Candara" panose="020E0502030303020204" pitchFamily="34" charset="0"/>
              </a:rPr>
              <a:t>could communicate with each other over the LAN. This led to a Distributed </a:t>
            </a:r>
            <a:r>
              <a:rPr lang="en-US" sz="1800" dirty="0" smtClean="0">
                <a:latin typeface="Candara" panose="020E0502030303020204" pitchFamily="34" charset="0"/>
              </a:rPr>
              <a:t>Computing Environment </a:t>
            </a:r>
            <a:r>
              <a:rPr lang="en-US" sz="1800" dirty="0">
                <a:latin typeface="Candara" panose="020E0502030303020204" pitchFamily="34" charset="0"/>
              </a:rPr>
              <a:t>(DCE), which is discussed in the next section.</a:t>
            </a:r>
          </a:p>
        </p:txBody>
      </p:sp>
    </p:spTree>
    <p:extLst>
      <p:ext uri="{BB962C8B-B14F-4D97-AF65-F5344CB8AC3E}">
        <p14:creationId xmlns:p14="http://schemas.microsoft.com/office/powerpoint/2010/main" val="2176529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hape 153"/>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17412" name="Shape 154"/>
          <p:cNvCxnSpPr>
            <a:cxnSpLocks noChangeShapeType="1"/>
          </p:cNvCxnSpPr>
          <p:nvPr/>
        </p:nvCxnSpPr>
        <p:spPr bwMode="auto">
          <a:xfrm>
            <a:off x="3494089" y="51816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155" name="Shape 155"/>
          <p:cNvSpPr txBox="1"/>
          <p:nvPr/>
        </p:nvSpPr>
        <p:spPr>
          <a:xfrm>
            <a:off x="1558926" y="5416550"/>
            <a:ext cx="1408113"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dirty="0">
                <a:solidFill>
                  <a:schemeClr val="dk1"/>
                </a:solidFill>
                <a:latin typeface="Arial"/>
                <a:ea typeface="Arial"/>
                <a:cs typeface="Arial"/>
                <a:sym typeface="Arial"/>
              </a:rPr>
              <a:t>Notes</a:t>
            </a:r>
          </a:p>
        </p:txBody>
      </p:sp>
      <p:sp>
        <p:nvSpPr>
          <p:cNvPr id="156" name="Shape 156"/>
          <p:cNvSpPr txBox="1"/>
          <p:nvPr/>
        </p:nvSpPr>
        <p:spPr>
          <a:xfrm>
            <a:off x="2930525" y="492125"/>
            <a:ext cx="6330950" cy="539750"/>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954" b="1">
                <a:solidFill>
                  <a:srgbClr val="0070C0"/>
                </a:solidFill>
                <a:latin typeface="Candara" panose="020E0502030303020204" pitchFamily="34" charset="0"/>
                <a:ea typeface="Arial"/>
                <a:cs typeface="Arial"/>
                <a:sym typeface="Arial"/>
              </a:rPr>
              <a:t>Migration to Digital Technology</a:t>
            </a:r>
          </a:p>
        </p:txBody>
      </p:sp>
      <p:sp>
        <p:nvSpPr>
          <p:cNvPr id="157" name="Shape 157"/>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17416" name="Shape 158"/>
          <p:cNvSpPr txBox="1">
            <a:spLocks noChangeArrowheads="1"/>
          </p:cNvSpPr>
          <p:nvPr/>
        </p:nvSpPr>
        <p:spPr bwMode="auto">
          <a:xfrm>
            <a:off x="1558925" y="5976939"/>
            <a:ext cx="90741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2" tIns="42185" rIns="84392" bIns="42185"/>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buClr>
                <a:srgbClr val="000000"/>
              </a:buClr>
              <a:buSzPct val="100000"/>
              <a:buFont typeface="Arial" panose="020B0604020202020204" pitchFamily="34" charset="0"/>
              <a:buChar char="•"/>
            </a:pPr>
            <a:r>
              <a:rPr lang="en-US" altLang="ar-SA" sz="1800" dirty="0">
                <a:solidFill>
                  <a:srgbClr val="000000"/>
                </a:solidFill>
                <a:latin typeface="Candara" panose="020E0502030303020204" pitchFamily="34" charset="0"/>
                <a:sym typeface="Arial" panose="020B0604020202020204" pitchFamily="34" charset="0"/>
              </a:rPr>
              <a:t> Analog transmission migrated to digital transmission</a:t>
            </a:r>
          </a:p>
          <a:p>
            <a:pPr>
              <a:lnSpc>
                <a:spcPct val="150000"/>
              </a:lnSpc>
              <a:buClr>
                <a:srgbClr val="000000"/>
              </a:buClr>
              <a:buSzPct val="100000"/>
              <a:buFont typeface="Arial" panose="020B0604020202020204" pitchFamily="34" charset="0"/>
              <a:buChar char="•"/>
            </a:pPr>
            <a:r>
              <a:rPr lang="en-US" altLang="ar-SA" sz="1800" dirty="0">
                <a:solidFill>
                  <a:srgbClr val="000000"/>
                </a:solidFill>
                <a:latin typeface="Candara" panose="020E0502030303020204" pitchFamily="34" charset="0"/>
                <a:sym typeface="Arial" panose="020B0604020202020204" pitchFamily="34" charset="0"/>
              </a:rPr>
              <a:t> Analog sources converted to digital signals</a:t>
            </a:r>
          </a:p>
          <a:p>
            <a:pPr>
              <a:lnSpc>
                <a:spcPct val="150000"/>
              </a:lnSpc>
              <a:buClr>
                <a:srgbClr val="000000"/>
              </a:buClr>
              <a:buSzPct val="100000"/>
              <a:buFont typeface="Arial" panose="020B0604020202020204" pitchFamily="34" charset="0"/>
              <a:buChar char="•"/>
            </a:pPr>
            <a:r>
              <a:rPr lang="en-US" altLang="ar-SA" sz="1800" dirty="0">
                <a:solidFill>
                  <a:srgbClr val="000000"/>
                </a:solidFill>
                <a:latin typeface="Candara" panose="020E0502030303020204" pitchFamily="34" charset="0"/>
                <a:sym typeface="Arial" panose="020B0604020202020204" pitchFamily="34" charset="0"/>
              </a:rPr>
              <a:t> </a:t>
            </a:r>
            <a:r>
              <a:rPr lang="en-US" altLang="ar-SA" sz="1800" b="1" dirty="0">
                <a:solidFill>
                  <a:srgbClr val="0070C0"/>
                </a:solidFill>
                <a:latin typeface="Candara" panose="020E0502030303020204" pitchFamily="34" charset="0"/>
                <a:sym typeface="Arial" panose="020B0604020202020204" pitchFamily="34" charset="0"/>
              </a:rPr>
              <a:t>CPE</a:t>
            </a:r>
            <a:r>
              <a:rPr lang="en-US" altLang="ar-SA" sz="1800" dirty="0">
                <a:solidFill>
                  <a:srgbClr val="000000"/>
                </a:solidFill>
                <a:latin typeface="Candara" panose="020E0502030303020204" pitchFamily="34" charset="0"/>
                <a:sym typeface="Arial" panose="020B0604020202020204" pitchFamily="34" charset="0"/>
              </a:rPr>
              <a:t> (</a:t>
            </a:r>
            <a:r>
              <a:rPr lang="en-US" altLang="ar-SA" sz="1800" b="1" dirty="0">
                <a:solidFill>
                  <a:srgbClr val="0070C0"/>
                </a:solidFill>
                <a:latin typeface="Candara" panose="020E0502030303020204" pitchFamily="34" charset="0"/>
                <a:sym typeface="Arial" panose="020B0604020202020204" pitchFamily="34" charset="0"/>
              </a:rPr>
              <a:t>Customer Premises equipment</a:t>
            </a:r>
            <a:r>
              <a:rPr lang="en-US" altLang="ar-SA" sz="1800" dirty="0">
                <a:solidFill>
                  <a:srgbClr val="000000"/>
                </a:solidFill>
                <a:latin typeface="Candara" panose="020E0502030303020204" pitchFamily="34" charset="0"/>
                <a:sym typeface="Arial" panose="020B0604020202020204" pitchFamily="34" charset="0"/>
              </a:rPr>
              <a:t>) included digital </a:t>
            </a:r>
            <a:r>
              <a:rPr lang="en-US" altLang="ar-SA" sz="1800" b="1" dirty="0">
                <a:solidFill>
                  <a:srgbClr val="000000"/>
                </a:solidFill>
                <a:latin typeface="Candara" panose="020E0502030303020204" pitchFamily="34" charset="0"/>
                <a:sym typeface="Arial" panose="020B0604020202020204" pitchFamily="34" charset="0"/>
              </a:rPr>
              <a:t>PBX </a:t>
            </a:r>
            <a:r>
              <a:rPr lang="en-US" altLang="ar-SA" sz="1800" dirty="0">
                <a:solidFill>
                  <a:srgbClr val="000000"/>
                </a:solidFill>
                <a:latin typeface="Candara" panose="020E0502030303020204" pitchFamily="34" charset="0"/>
                <a:sym typeface="Arial" panose="020B0604020202020204" pitchFamily="34" charset="0"/>
              </a:rPr>
              <a:t>(</a:t>
            </a:r>
            <a:r>
              <a:rPr lang="en-US" altLang="ar-SA" sz="1800" b="1" dirty="0">
                <a:solidFill>
                  <a:srgbClr val="000000"/>
                </a:solidFill>
                <a:latin typeface="Candara" panose="020E0502030303020204" pitchFamily="34" charset="0"/>
                <a:sym typeface="Arial" panose="020B0604020202020204" pitchFamily="34" charset="0"/>
              </a:rPr>
              <a:t>Private Branch Exchanges</a:t>
            </a:r>
            <a:r>
              <a:rPr lang="en-US" altLang="ar-SA" sz="1800" dirty="0">
                <a:solidFill>
                  <a:srgbClr val="000000"/>
                </a:solidFill>
                <a:latin typeface="Candara" panose="020E0502030303020204" pitchFamily="34" charset="0"/>
                <a:sym typeface="Arial" panose="020B0604020202020204" pitchFamily="34" charset="0"/>
              </a:rPr>
              <a:t>)</a:t>
            </a:r>
          </a:p>
          <a:p>
            <a:pPr>
              <a:lnSpc>
                <a:spcPct val="150000"/>
              </a:lnSpc>
              <a:buClr>
                <a:srgbClr val="000000"/>
              </a:buClr>
              <a:buSzPct val="100000"/>
              <a:buFont typeface="Arial" panose="020B0604020202020204" pitchFamily="34" charset="0"/>
              <a:buChar char="•"/>
            </a:pPr>
            <a:r>
              <a:rPr lang="en-US" altLang="ar-SA" sz="1800" dirty="0">
                <a:solidFill>
                  <a:srgbClr val="000000"/>
                </a:solidFill>
                <a:latin typeface="Candara" panose="020E0502030303020204" pitchFamily="34" charset="0"/>
                <a:sym typeface="Arial" panose="020B0604020202020204" pitchFamily="34" charset="0"/>
              </a:rPr>
              <a:t> Analog bandwidth hierarchy migrated to synchronous digital hierarchy</a:t>
            </a:r>
          </a:p>
        </p:txBody>
      </p:sp>
      <p:sp>
        <p:nvSpPr>
          <p:cNvPr id="161" name="Shape 161"/>
          <p:cNvSpPr txBox="1"/>
          <p:nvPr/>
        </p:nvSpPr>
        <p:spPr>
          <a:xfrm>
            <a:off x="3422651" y="228600"/>
            <a:ext cx="5838825"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dirty="0">
                <a:solidFill>
                  <a:schemeClr val="dk1"/>
                </a:solidFill>
                <a:latin typeface="Arial"/>
                <a:ea typeface="Arial"/>
                <a:cs typeface="Arial"/>
                <a:sym typeface="Arial"/>
              </a:rPr>
              <a:t>Chapter 1		     	 Data Communications and NM Overview</a:t>
            </a:r>
          </a:p>
        </p:txBody>
      </p:sp>
      <p:pic>
        <p:nvPicPr>
          <p:cNvPr id="2" name="Picture 1"/>
          <p:cNvPicPr>
            <a:picLocks noChangeAspect="1"/>
          </p:cNvPicPr>
          <p:nvPr/>
        </p:nvPicPr>
        <p:blipFill>
          <a:blip r:embed="rId3"/>
          <a:stretch>
            <a:fillRect/>
          </a:stretch>
        </p:blipFill>
        <p:spPr>
          <a:xfrm>
            <a:off x="2560594" y="1322432"/>
            <a:ext cx="6191295" cy="349570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9459" name="Line 3"/>
          <p:cNvSpPr>
            <a:spLocks noChangeShapeType="1"/>
          </p:cNvSpPr>
          <p:nvPr/>
        </p:nvSpPr>
        <p:spPr bwMode="auto">
          <a:xfrm>
            <a:off x="3278188" y="63246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9460" name="Rectangle 4"/>
          <p:cNvSpPr>
            <a:spLocks noChangeArrowheads="1"/>
          </p:cNvSpPr>
          <p:nvPr/>
        </p:nvSpPr>
        <p:spPr bwMode="auto">
          <a:xfrm>
            <a:off x="2667000" y="63246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19461" name="Text Box 8"/>
          <p:cNvSpPr txBox="1">
            <a:spLocks noChangeArrowheads="1"/>
          </p:cNvSpPr>
          <p:nvPr/>
        </p:nvSpPr>
        <p:spPr bwMode="auto">
          <a:xfrm>
            <a:off x="3103564" y="442913"/>
            <a:ext cx="44148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B0F0"/>
                </a:solidFill>
              </a:rPr>
              <a:t>IBM SNA Architecture</a:t>
            </a:r>
            <a:endParaRPr lang="en-US" altLang="ar-SA" sz="3200">
              <a:solidFill>
                <a:srgbClr val="00B0F0"/>
              </a:solidFill>
            </a:endParaRPr>
          </a:p>
        </p:txBody>
      </p:sp>
      <p:sp>
        <p:nvSpPr>
          <p:cNvPr id="19462"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19463" name="Object 10"/>
          <p:cNvGraphicFramePr>
            <a:graphicFrameLocks noChangeAspect="1"/>
          </p:cNvGraphicFramePr>
          <p:nvPr/>
        </p:nvGraphicFramePr>
        <p:xfrm>
          <a:off x="3952876" y="1025525"/>
          <a:ext cx="5008563" cy="5162550"/>
        </p:xfrm>
        <a:graphic>
          <a:graphicData uri="http://schemas.openxmlformats.org/presentationml/2006/ole">
            <mc:AlternateContent xmlns:mc="http://schemas.openxmlformats.org/markup-compatibility/2006">
              <mc:Choice xmlns:v="urn:schemas-microsoft-com:vml" Requires="v">
                <p:oleObj spid="_x0000_s19492" name="VISIO" r:id="rId4" imgW="6339840" imgH="6486144" progId="Visio.Drawing.4">
                  <p:embed/>
                </p:oleObj>
              </mc:Choice>
              <mc:Fallback>
                <p:oleObj name="VISIO" r:id="rId4" imgW="6339840" imgH="6486144"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6" y="1025525"/>
                        <a:ext cx="500856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Text Box 11"/>
          <p:cNvSpPr txBox="1">
            <a:spLocks noChangeArrowheads="1"/>
          </p:cNvSpPr>
          <p:nvPr/>
        </p:nvSpPr>
        <p:spPr bwMode="auto">
          <a:xfrm>
            <a:off x="3108325" y="6716714"/>
            <a:ext cx="640238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IBM </a:t>
            </a:r>
            <a:r>
              <a:rPr lang="en-US" altLang="ar-SA" b="1"/>
              <a:t>System Network Architecture </a:t>
            </a:r>
            <a:r>
              <a:rPr lang="en-US" altLang="ar-SA"/>
              <a:t>(</a:t>
            </a:r>
            <a:r>
              <a:rPr lang="en-US" altLang="ar-SA" b="1"/>
              <a:t>SNA</a:t>
            </a:r>
            <a:r>
              <a:rPr lang="en-US" altLang="ar-SA"/>
              <a:t>) is a major</a:t>
            </a:r>
            <a:br>
              <a:rPr lang="en-US" altLang="ar-SA"/>
            </a:br>
            <a:r>
              <a:rPr lang="en-US" altLang="ar-SA"/>
              <a:t>   step in network architecture</a:t>
            </a:r>
          </a:p>
          <a:p>
            <a:pPr>
              <a:buFontTx/>
              <a:buChar char="•"/>
            </a:pPr>
            <a:r>
              <a:rPr lang="en-US" altLang="ar-SA"/>
              <a:t> </a:t>
            </a:r>
            <a:r>
              <a:rPr lang="en-US" altLang="ar-SA" b="1"/>
              <a:t>SNA</a:t>
            </a:r>
            <a:r>
              <a:rPr lang="en-US" altLang="ar-SA"/>
              <a:t> is based on multitude of (dumb) terminals </a:t>
            </a:r>
            <a:br>
              <a:rPr lang="en-US" altLang="ar-SA"/>
            </a:br>
            <a:r>
              <a:rPr lang="en-US" altLang="ar-SA"/>
              <a:t>   accessing a mainframe host at a remote location</a:t>
            </a:r>
          </a:p>
        </p:txBody>
      </p:sp>
      <p:sp>
        <p:nvSpPr>
          <p:cNvPr id="19465"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9466" name="Text Box 14"/>
          <p:cNvSpPr txBox="1">
            <a:spLocks noChangeArrowheads="1"/>
          </p:cNvSpPr>
          <p:nvPr/>
        </p:nvSpPr>
        <p:spPr bwMode="auto">
          <a:xfrm>
            <a:off x="8518526" y="8469314"/>
            <a:ext cx="442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1507" name="Line 3"/>
          <p:cNvSpPr>
            <a:spLocks noChangeShapeType="1"/>
          </p:cNvSpPr>
          <p:nvPr/>
        </p:nvSpPr>
        <p:spPr bwMode="auto">
          <a:xfrm>
            <a:off x="3278188" y="52578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1508" name="Rectangle 4"/>
          <p:cNvSpPr>
            <a:spLocks noChangeArrowheads="1"/>
          </p:cNvSpPr>
          <p:nvPr/>
        </p:nvSpPr>
        <p:spPr bwMode="auto">
          <a:xfrm>
            <a:off x="2667000" y="52578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21509"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21510" name="Text Box 8"/>
          <p:cNvSpPr txBox="1">
            <a:spLocks noChangeArrowheads="1"/>
          </p:cNvSpPr>
          <p:nvPr/>
        </p:nvSpPr>
        <p:spPr bwMode="auto">
          <a:xfrm>
            <a:off x="4216400" y="469900"/>
            <a:ext cx="294163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t>DCE with LAN</a:t>
            </a:r>
            <a:endParaRPr lang="en-US" altLang="ar-SA" sz="3200"/>
          </a:p>
        </p:txBody>
      </p:sp>
      <p:sp>
        <p:nvSpPr>
          <p:cNvPr id="21511"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21512" name="Object 10"/>
          <p:cNvGraphicFramePr>
            <a:graphicFrameLocks noChangeAspect="1"/>
          </p:cNvGraphicFramePr>
          <p:nvPr/>
        </p:nvGraphicFramePr>
        <p:xfrm>
          <a:off x="2489201" y="1550988"/>
          <a:ext cx="7064375" cy="3130550"/>
        </p:xfrm>
        <a:graphic>
          <a:graphicData uri="http://schemas.openxmlformats.org/presentationml/2006/ole">
            <mc:AlternateContent xmlns:mc="http://schemas.openxmlformats.org/markup-compatibility/2006">
              <mc:Choice xmlns:v="urn:schemas-microsoft-com:vml" Requires="v">
                <p:oleObj spid="_x0000_s21543" name="VISIO" r:id="rId4" imgW="6897624" imgH="3057144" progId="Visio.Drawing.4">
                  <p:embed/>
                </p:oleObj>
              </mc:Choice>
              <mc:Fallback>
                <p:oleObj name="VISIO" r:id="rId4" imgW="6897624" imgH="3057144"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9201" y="1550988"/>
                        <a:ext cx="706437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Text Box 11"/>
          <p:cNvSpPr txBox="1">
            <a:spLocks noChangeArrowheads="1"/>
          </p:cNvSpPr>
          <p:nvPr/>
        </p:nvSpPr>
        <p:spPr bwMode="auto">
          <a:xfrm>
            <a:off x="3557588" y="993775"/>
            <a:ext cx="4838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800" b="1">
                <a:solidFill>
                  <a:srgbClr val="0070C0"/>
                </a:solidFill>
              </a:rPr>
              <a:t>DCE.. Distributed Computing Environment</a:t>
            </a:r>
            <a:endParaRPr lang="en-US" altLang="ar-SA" sz="2400" b="1">
              <a:solidFill>
                <a:srgbClr val="0070C0"/>
              </a:solidFill>
            </a:endParaRPr>
          </a:p>
        </p:txBody>
      </p:sp>
      <p:sp>
        <p:nvSpPr>
          <p:cNvPr id="21514" name="Text Box 12"/>
          <p:cNvSpPr txBox="1">
            <a:spLocks noChangeArrowheads="1"/>
          </p:cNvSpPr>
          <p:nvPr/>
        </p:nvSpPr>
        <p:spPr bwMode="auto">
          <a:xfrm>
            <a:off x="3262313" y="5726114"/>
            <a:ext cx="3708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Driving technologies for DCE:</a:t>
            </a:r>
          </a:p>
          <a:p>
            <a:pPr lvl="1">
              <a:buFontTx/>
              <a:buChar char="•"/>
            </a:pPr>
            <a:r>
              <a:rPr lang="en-US" altLang="ar-SA"/>
              <a:t> Desktop processor</a:t>
            </a:r>
          </a:p>
          <a:p>
            <a:pPr lvl="1">
              <a:buFontTx/>
              <a:buChar char="•"/>
            </a:pPr>
            <a:r>
              <a:rPr lang="en-US" altLang="ar-SA"/>
              <a:t> LAN</a:t>
            </a:r>
          </a:p>
          <a:p>
            <a:pPr lvl="1">
              <a:buFontTx/>
              <a:buChar char="•"/>
            </a:pPr>
            <a:r>
              <a:rPr lang="en-US" altLang="ar-SA"/>
              <a:t> LAN - WAN network</a:t>
            </a:r>
          </a:p>
        </p:txBody>
      </p:sp>
      <p:sp>
        <p:nvSpPr>
          <p:cNvPr id="21515" name="Rectangle 13"/>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21516" name="Line 14"/>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1517" name="Text Box 15"/>
          <p:cNvSpPr txBox="1">
            <a:spLocks noChangeArrowheads="1"/>
          </p:cNvSpPr>
          <p:nvPr/>
        </p:nvSpPr>
        <p:spPr bwMode="auto">
          <a:xfrm>
            <a:off x="8518526" y="8469314"/>
            <a:ext cx="442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3555" name="Line 3"/>
          <p:cNvSpPr>
            <a:spLocks noChangeShapeType="1"/>
          </p:cNvSpPr>
          <p:nvPr/>
        </p:nvSpPr>
        <p:spPr bwMode="auto">
          <a:xfrm>
            <a:off x="3278188" y="52578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3556" name="Rectangle 4"/>
          <p:cNvSpPr>
            <a:spLocks noChangeArrowheads="1"/>
          </p:cNvSpPr>
          <p:nvPr/>
        </p:nvSpPr>
        <p:spPr bwMode="auto">
          <a:xfrm>
            <a:off x="2667000" y="52578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23557"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23558" name="Text Box 8"/>
          <p:cNvSpPr txBox="1">
            <a:spLocks noChangeArrowheads="1"/>
          </p:cNvSpPr>
          <p:nvPr/>
        </p:nvSpPr>
        <p:spPr bwMode="auto">
          <a:xfrm>
            <a:off x="3813175" y="533400"/>
            <a:ext cx="3854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LAN-WAN Network</a:t>
            </a:r>
            <a:endParaRPr lang="en-US" altLang="ar-SA" sz="3200">
              <a:solidFill>
                <a:srgbClr val="0070C0"/>
              </a:solidFill>
            </a:endParaRPr>
          </a:p>
        </p:txBody>
      </p:sp>
      <p:sp>
        <p:nvSpPr>
          <p:cNvPr id="23559"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23560" name="Object 10"/>
          <p:cNvGraphicFramePr>
            <a:graphicFrameLocks noChangeAspect="1"/>
          </p:cNvGraphicFramePr>
          <p:nvPr/>
        </p:nvGraphicFramePr>
        <p:xfrm>
          <a:off x="2855914" y="1055689"/>
          <a:ext cx="6556375" cy="4173537"/>
        </p:xfrm>
        <a:graphic>
          <a:graphicData uri="http://schemas.openxmlformats.org/presentationml/2006/ole">
            <mc:AlternateContent xmlns:mc="http://schemas.openxmlformats.org/markup-compatibility/2006">
              <mc:Choice xmlns:v="urn:schemas-microsoft-com:vml" Requires="v">
                <p:oleObj spid="_x0000_s23589" name="VISIO" r:id="rId4" imgW="6922008" imgH="4407408" progId="Visio.Drawing.4">
                  <p:embed/>
                </p:oleObj>
              </mc:Choice>
              <mc:Fallback>
                <p:oleObj name="VISIO" r:id="rId4" imgW="6922008" imgH="4407408"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914" y="1055689"/>
                        <a:ext cx="6556375"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1" name="Text Box 11"/>
          <p:cNvSpPr txBox="1">
            <a:spLocks noChangeArrowheads="1"/>
          </p:cNvSpPr>
          <p:nvPr/>
        </p:nvSpPr>
        <p:spPr bwMode="auto">
          <a:xfrm>
            <a:off x="2667000" y="5719763"/>
            <a:ext cx="702945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buFontTx/>
              <a:buChar char="•"/>
            </a:pPr>
            <a:r>
              <a:rPr lang="en-US" altLang="ar-SA" sz="1800"/>
              <a:t> Major impacts of DCE:</a:t>
            </a:r>
          </a:p>
          <a:p>
            <a:pPr lvl="1">
              <a:lnSpc>
                <a:spcPct val="150000"/>
              </a:lnSpc>
              <a:buFontTx/>
              <a:buChar char="•"/>
            </a:pPr>
            <a:r>
              <a:rPr lang="en-US" altLang="ar-SA" sz="1800"/>
              <a:t> No more monopolistic service provider</a:t>
            </a:r>
          </a:p>
          <a:p>
            <a:pPr lvl="1">
              <a:lnSpc>
                <a:spcPct val="150000"/>
              </a:lnSpc>
              <a:buFontTx/>
              <a:buChar char="•"/>
            </a:pPr>
            <a:r>
              <a:rPr lang="en-US" altLang="ar-SA" sz="1800"/>
              <a:t> No centralized </a:t>
            </a:r>
            <a:r>
              <a:rPr lang="en-US" altLang="ar-SA" sz="1800" b="1"/>
              <a:t>IT controller</a:t>
            </a:r>
          </a:p>
          <a:p>
            <a:pPr lvl="1">
              <a:lnSpc>
                <a:spcPct val="150000"/>
              </a:lnSpc>
              <a:buFontTx/>
              <a:buChar char="•"/>
            </a:pPr>
            <a:r>
              <a:rPr lang="en-US" altLang="ar-SA" sz="1800"/>
              <a:t> </a:t>
            </a:r>
            <a:r>
              <a:rPr lang="en-US" altLang="ar-SA" sz="1800" b="1"/>
              <a:t>Hosts</a:t>
            </a:r>
            <a:r>
              <a:rPr lang="en-US" altLang="ar-SA" sz="1800"/>
              <a:t> doing specialized function</a:t>
            </a:r>
          </a:p>
          <a:p>
            <a:pPr lvl="1">
              <a:lnSpc>
                <a:spcPct val="150000"/>
              </a:lnSpc>
              <a:buFontTx/>
              <a:buChar char="•"/>
            </a:pPr>
            <a:r>
              <a:rPr lang="en-US" altLang="ar-SA" sz="1800"/>
              <a:t> </a:t>
            </a:r>
            <a:r>
              <a:rPr lang="en-US" altLang="ar-SA" sz="1800" b="1"/>
              <a:t>Client/Server architecture </a:t>
            </a:r>
            <a:r>
              <a:rPr lang="en-US" altLang="ar-SA" sz="1800"/>
              <a:t>formed the </a:t>
            </a:r>
            <a:r>
              <a:rPr lang="en-US" altLang="ar-SA" sz="1800" b="1"/>
              <a:t>core</a:t>
            </a:r>
            <a:r>
              <a:rPr lang="en-US" altLang="ar-SA" sz="1800"/>
              <a:t> of DCE network</a:t>
            </a:r>
          </a:p>
        </p:txBody>
      </p:sp>
      <p:sp>
        <p:nvSpPr>
          <p:cNvPr id="23562"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3563" name="Text Box 14"/>
          <p:cNvSpPr txBox="1">
            <a:spLocks noChangeArrowheads="1"/>
          </p:cNvSpPr>
          <p:nvPr/>
        </p:nvSpPr>
        <p:spPr bwMode="auto">
          <a:xfrm>
            <a:off x="8518526" y="8469314"/>
            <a:ext cx="442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3203575" y="45085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5603" name="Line 3"/>
          <p:cNvSpPr>
            <a:spLocks noChangeShapeType="1"/>
          </p:cNvSpPr>
          <p:nvPr/>
        </p:nvSpPr>
        <p:spPr bwMode="auto">
          <a:xfrm>
            <a:off x="3278188" y="52578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5604" name="Rectangle 4"/>
          <p:cNvSpPr>
            <a:spLocks noChangeArrowheads="1"/>
          </p:cNvSpPr>
          <p:nvPr/>
        </p:nvSpPr>
        <p:spPr bwMode="auto">
          <a:xfrm>
            <a:off x="2667000" y="52578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25605" name="Text Box 8"/>
          <p:cNvSpPr txBox="1">
            <a:spLocks noChangeArrowheads="1"/>
          </p:cNvSpPr>
          <p:nvPr/>
        </p:nvSpPr>
        <p:spPr bwMode="auto">
          <a:xfrm>
            <a:off x="3694113" y="450850"/>
            <a:ext cx="401161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Client/Server Model</a:t>
            </a:r>
            <a:endParaRPr lang="en-US" altLang="ar-SA" sz="3200">
              <a:solidFill>
                <a:srgbClr val="0070C0"/>
              </a:solidFill>
            </a:endParaRPr>
          </a:p>
        </p:txBody>
      </p:sp>
      <p:sp>
        <p:nvSpPr>
          <p:cNvPr id="25606"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25607" name="Object 10"/>
          <p:cNvGraphicFramePr>
            <a:graphicFrameLocks noChangeAspect="1"/>
          </p:cNvGraphicFramePr>
          <p:nvPr/>
        </p:nvGraphicFramePr>
        <p:xfrm>
          <a:off x="2698751" y="1298575"/>
          <a:ext cx="6488113" cy="3536950"/>
        </p:xfrm>
        <a:graphic>
          <a:graphicData uri="http://schemas.openxmlformats.org/presentationml/2006/ole">
            <mc:AlternateContent xmlns:mc="http://schemas.openxmlformats.org/markup-compatibility/2006">
              <mc:Choice xmlns:v="urn:schemas-microsoft-com:vml" Requires="v">
                <p:oleObj spid="_x0000_s25639" name="VISIO" r:id="rId4" imgW="6211824" imgH="3386328" progId="Visio.Drawing.4">
                  <p:embed/>
                </p:oleObj>
              </mc:Choice>
              <mc:Fallback>
                <p:oleObj name="VISIO" r:id="rId4" imgW="6211824" imgH="3386328"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1" y="1298575"/>
                        <a:ext cx="648811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8" name="Text Box 11"/>
          <p:cNvSpPr txBox="1">
            <a:spLocks noChangeArrowheads="1"/>
          </p:cNvSpPr>
          <p:nvPr/>
        </p:nvSpPr>
        <p:spPr bwMode="auto">
          <a:xfrm>
            <a:off x="2424113" y="5657850"/>
            <a:ext cx="7416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buFontTx/>
              <a:buChar char="•"/>
            </a:pPr>
            <a:r>
              <a:rPr lang="en-US" altLang="ar-SA">
                <a:latin typeface="Candara" panose="020E0502030303020204" pitchFamily="34" charset="0"/>
              </a:rPr>
              <a:t> Post office analogy; clerk the server, and the customer the client</a:t>
            </a:r>
          </a:p>
          <a:p>
            <a:pPr>
              <a:lnSpc>
                <a:spcPct val="150000"/>
              </a:lnSpc>
              <a:buFontTx/>
              <a:buChar char="•"/>
            </a:pPr>
            <a:r>
              <a:rPr lang="en-US" altLang="ar-SA">
                <a:latin typeface="Candara" panose="020E0502030303020204" pitchFamily="34" charset="0"/>
              </a:rPr>
              <a:t> </a:t>
            </a:r>
            <a:r>
              <a:rPr lang="en-US" altLang="ar-SA" b="1">
                <a:latin typeface="Candara" panose="020E0502030303020204" pitchFamily="34" charset="0"/>
              </a:rPr>
              <a:t>Client</a:t>
            </a:r>
            <a:r>
              <a:rPr lang="en-US" altLang="ar-SA">
                <a:latin typeface="Candara" panose="020E0502030303020204" pitchFamily="34" charset="0"/>
              </a:rPr>
              <a:t> always initiates requests</a:t>
            </a:r>
          </a:p>
          <a:p>
            <a:pPr>
              <a:lnSpc>
                <a:spcPct val="150000"/>
              </a:lnSpc>
              <a:buFontTx/>
              <a:buChar char="•"/>
            </a:pPr>
            <a:r>
              <a:rPr lang="en-US" altLang="ar-SA">
                <a:latin typeface="Candara" panose="020E0502030303020204" pitchFamily="34" charset="0"/>
              </a:rPr>
              <a:t> </a:t>
            </a:r>
            <a:r>
              <a:rPr lang="en-US" altLang="ar-SA" b="1">
                <a:latin typeface="Candara" panose="020E0502030303020204" pitchFamily="34" charset="0"/>
              </a:rPr>
              <a:t>Server</a:t>
            </a:r>
            <a:r>
              <a:rPr lang="en-US" altLang="ar-SA">
                <a:latin typeface="Candara" panose="020E0502030303020204" pitchFamily="34" charset="0"/>
              </a:rPr>
              <a:t> always responds</a:t>
            </a:r>
          </a:p>
          <a:p>
            <a:pPr>
              <a:lnSpc>
                <a:spcPct val="150000"/>
              </a:lnSpc>
              <a:buFontTx/>
              <a:buChar char="•"/>
            </a:pPr>
            <a:r>
              <a:rPr lang="en-US" altLang="ar-SA">
                <a:latin typeface="Candara" panose="020E0502030303020204" pitchFamily="34" charset="0"/>
              </a:rPr>
              <a:t> Notice that </a:t>
            </a:r>
            <a:r>
              <a:rPr lang="en-US" altLang="ar-SA" b="1">
                <a:latin typeface="Candara" panose="020E0502030303020204" pitchFamily="34" charset="0"/>
              </a:rPr>
              <a:t>control</a:t>
            </a:r>
            <a:r>
              <a:rPr lang="en-US" altLang="ar-SA">
                <a:latin typeface="Candara" panose="020E0502030303020204" pitchFamily="34" charset="0"/>
              </a:rPr>
              <a:t> is handed over to the receiving entity.</a:t>
            </a:r>
          </a:p>
        </p:txBody>
      </p:sp>
      <p:sp>
        <p:nvSpPr>
          <p:cNvPr id="25609" name="Text Box 12"/>
          <p:cNvSpPr txBox="1">
            <a:spLocks noChangeArrowheads="1"/>
          </p:cNvSpPr>
          <p:nvPr/>
        </p:nvSpPr>
        <p:spPr bwMode="auto">
          <a:xfrm>
            <a:off x="5700714" y="1328739"/>
            <a:ext cx="99218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b="1">
                <a:solidFill>
                  <a:srgbClr val="669900"/>
                </a:solidFill>
              </a:rPr>
              <a:t>Request</a:t>
            </a:r>
            <a:endParaRPr lang="en-US" altLang="ar-SA" sz="1200" b="1">
              <a:solidFill>
                <a:srgbClr val="669900"/>
              </a:solidFill>
            </a:endParaRPr>
          </a:p>
        </p:txBody>
      </p:sp>
      <p:sp>
        <p:nvSpPr>
          <p:cNvPr id="25610" name="Text Box 13"/>
          <p:cNvSpPr txBox="1">
            <a:spLocks noChangeArrowheads="1"/>
          </p:cNvSpPr>
          <p:nvPr/>
        </p:nvSpPr>
        <p:spPr bwMode="auto">
          <a:xfrm>
            <a:off x="5548313" y="3081339"/>
            <a:ext cx="11620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b="1">
                <a:solidFill>
                  <a:srgbClr val="669900"/>
                </a:solidFill>
              </a:rPr>
              <a:t>Response</a:t>
            </a:r>
            <a:endParaRPr lang="en-US" altLang="ar-SA" sz="1200" b="1">
              <a:solidFill>
                <a:srgbClr val="669900"/>
              </a:solidFill>
            </a:endParaRPr>
          </a:p>
        </p:txBody>
      </p:sp>
      <p:sp>
        <p:nvSpPr>
          <p:cNvPr id="25611" name="Rectangle 14"/>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25612" name="Line 15"/>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5613" name="Text Box 16"/>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7651" name="Rectangle 7"/>
          <p:cNvSpPr>
            <a:spLocks noChangeArrowheads="1"/>
          </p:cNvSpPr>
          <p:nvPr/>
        </p:nvSpPr>
        <p:spPr bwMode="auto">
          <a:xfrm>
            <a:off x="83820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27652" name="Text Box 8"/>
          <p:cNvSpPr txBox="1">
            <a:spLocks noChangeArrowheads="1"/>
          </p:cNvSpPr>
          <p:nvPr/>
        </p:nvSpPr>
        <p:spPr bwMode="auto">
          <a:xfrm>
            <a:off x="3937000" y="533401"/>
            <a:ext cx="3606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400" b="1"/>
              <a:t>Client/Server Examples</a:t>
            </a:r>
            <a:endParaRPr lang="en-US" altLang="ar-SA" sz="2400"/>
          </a:p>
        </p:txBody>
      </p:sp>
      <p:sp>
        <p:nvSpPr>
          <p:cNvPr id="27653"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27654" name="Object 10"/>
          <p:cNvGraphicFramePr>
            <a:graphicFrameLocks noChangeAspect="1"/>
          </p:cNvGraphicFramePr>
          <p:nvPr/>
        </p:nvGraphicFramePr>
        <p:xfrm>
          <a:off x="3027363" y="1358900"/>
          <a:ext cx="5986462" cy="7029450"/>
        </p:xfrm>
        <a:graphic>
          <a:graphicData uri="http://schemas.openxmlformats.org/presentationml/2006/ole">
            <mc:AlternateContent xmlns:mc="http://schemas.openxmlformats.org/markup-compatibility/2006">
              <mc:Choice xmlns:v="urn:schemas-microsoft-com:vml" Requires="v">
                <p:oleObj spid="_x0000_s27682" name="VISIO" r:id="rId4" imgW="7464552" imgH="10000488" progId="Visio.Drawing.4">
                  <p:embed/>
                </p:oleObj>
              </mc:Choice>
              <mc:Fallback>
                <p:oleObj name="VISIO" r:id="rId4" imgW="7464552" imgH="10000488"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3" y="1358900"/>
                        <a:ext cx="5986462"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Line 12"/>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7656" name="Text Box 13"/>
          <p:cNvSpPr txBox="1">
            <a:spLocks noChangeArrowheads="1"/>
          </p:cNvSpPr>
          <p:nvPr/>
        </p:nvSpPr>
        <p:spPr bwMode="auto">
          <a:xfrm>
            <a:off x="8520114" y="8469314"/>
            <a:ext cx="5286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9699" name="Line 3"/>
          <p:cNvSpPr>
            <a:spLocks noChangeShapeType="1"/>
          </p:cNvSpPr>
          <p:nvPr/>
        </p:nvSpPr>
        <p:spPr bwMode="auto">
          <a:xfrm>
            <a:off x="3276600" y="68754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9700" name="Rectangle 4"/>
          <p:cNvSpPr>
            <a:spLocks noChangeArrowheads="1"/>
          </p:cNvSpPr>
          <p:nvPr/>
        </p:nvSpPr>
        <p:spPr bwMode="auto">
          <a:xfrm>
            <a:off x="2667000" y="687705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29701" name="Text Box 8"/>
          <p:cNvSpPr txBox="1">
            <a:spLocks noChangeArrowheads="1"/>
          </p:cNvSpPr>
          <p:nvPr/>
        </p:nvSpPr>
        <p:spPr bwMode="auto">
          <a:xfrm>
            <a:off x="3625851" y="533401"/>
            <a:ext cx="4232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a:solidFill>
                  <a:srgbClr val="0070C0"/>
                </a:solidFill>
              </a:rPr>
              <a:t>TCP/IP Based Networks</a:t>
            </a:r>
            <a:endParaRPr lang="en-US" altLang="ar-SA" sz="2800">
              <a:solidFill>
                <a:srgbClr val="0070C0"/>
              </a:solidFill>
            </a:endParaRPr>
          </a:p>
        </p:txBody>
      </p:sp>
      <p:sp>
        <p:nvSpPr>
          <p:cNvPr id="29702"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29703" name="Text Box 10"/>
          <p:cNvSpPr txBox="1">
            <a:spLocks noChangeArrowheads="1"/>
          </p:cNvSpPr>
          <p:nvPr/>
        </p:nvSpPr>
        <p:spPr bwMode="auto">
          <a:xfrm>
            <a:off x="2667001" y="1117600"/>
            <a:ext cx="6958013"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buFontTx/>
              <a:buChar char="•"/>
            </a:pPr>
            <a:r>
              <a:rPr lang="en-US" altLang="ar-SA">
                <a:latin typeface="Candara" panose="020E0502030303020204" pitchFamily="34" charset="0"/>
              </a:rPr>
              <a:t> </a:t>
            </a:r>
            <a:r>
              <a:rPr lang="en-US" altLang="ar-SA" b="1">
                <a:latin typeface="Candara" panose="020E0502030303020204" pitchFamily="34" charset="0"/>
              </a:rPr>
              <a:t>TCP/IP</a:t>
            </a:r>
            <a:r>
              <a:rPr lang="en-US" altLang="ar-SA">
                <a:latin typeface="Candara" panose="020E0502030303020204" pitchFamily="34" charset="0"/>
              </a:rPr>
              <a:t> is a </a:t>
            </a:r>
            <a:r>
              <a:rPr lang="en-US" altLang="ar-SA" b="1">
                <a:latin typeface="Candara" panose="020E0502030303020204" pitchFamily="34" charset="0"/>
              </a:rPr>
              <a:t>suite of protocols</a:t>
            </a:r>
          </a:p>
          <a:p>
            <a:pPr>
              <a:lnSpc>
                <a:spcPct val="150000"/>
              </a:lnSpc>
              <a:buFontTx/>
              <a:buChar char="•"/>
            </a:pPr>
            <a:r>
              <a:rPr lang="en-US" altLang="ar-SA">
                <a:latin typeface="Candara" panose="020E0502030303020204" pitchFamily="34" charset="0"/>
              </a:rPr>
              <a:t> Internet is based on TCP/IP</a:t>
            </a:r>
          </a:p>
          <a:p>
            <a:pPr>
              <a:lnSpc>
                <a:spcPct val="150000"/>
              </a:lnSpc>
              <a:buFontTx/>
              <a:buChar char="•"/>
            </a:pPr>
            <a:r>
              <a:rPr lang="en-US" altLang="ar-SA">
                <a:latin typeface="Candara" panose="020E0502030303020204" pitchFamily="34" charset="0"/>
              </a:rPr>
              <a:t> </a:t>
            </a:r>
            <a:r>
              <a:rPr lang="en-US" altLang="ar-SA" b="1">
                <a:latin typeface="Candara" panose="020E0502030303020204" pitchFamily="34" charset="0"/>
              </a:rPr>
              <a:t>IP </a:t>
            </a:r>
            <a:r>
              <a:rPr lang="en-US" altLang="ar-SA">
                <a:latin typeface="Candara" panose="020E0502030303020204" pitchFamily="34" charset="0"/>
              </a:rPr>
              <a:t>is Internet protocol at the </a:t>
            </a:r>
            <a:r>
              <a:rPr lang="en-US" altLang="ar-SA" b="1">
                <a:latin typeface="Candara" panose="020E0502030303020204" pitchFamily="34" charset="0"/>
              </a:rPr>
              <a:t>network layer level</a:t>
            </a:r>
          </a:p>
          <a:p>
            <a:pPr>
              <a:lnSpc>
                <a:spcPct val="150000"/>
              </a:lnSpc>
              <a:buFontTx/>
              <a:buChar char="•"/>
            </a:pPr>
            <a:r>
              <a:rPr lang="en-US" altLang="ar-SA">
                <a:latin typeface="Candara" panose="020E0502030303020204" pitchFamily="34" charset="0"/>
              </a:rPr>
              <a:t> </a:t>
            </a:r>
            <a:r>
              <a:rPr lang="en-US" altLang="ar-SA" b="1">
                <a:latin typeface="Candara" panose="020E0502030303020204" pitchFamily="34" charset="0"/>
              </a:rPr>
              <a:t>TCP</a:t>
            </a:r>
            <a:r>
              <a:rPr lang="en-US" altLang="ar-SA">
                <a:latin typeface="Candara" panose="020E0502030303020204" pitchFamily="34" charset="0"/>
              </a:rPr>
              <a:t> is </a:t>
            </a:r>
            <a:r>
              <a:rPr lang="en-US" altLang="ar-SA" b="1">
                <a:latin typeface="Candara" panose="020E0502030303020204" pitchFamily="34" charset="0"/>
              </a:rPr>
              <a:t>connection-oriented</a:t>
            </a:r>
            <a:r>
              <a:rPr lang="en-US" altLang="ar-SA">
                <a:latin typeface="Candara" panose="020E0502030303020204" pitchFamily="34" charset="0"/>
              </a:rPr>
              <a:t> transport protocol</a:t>
            </a:r>
            <a:br>
              <a:rPr lang="en-US" altLang="ar-SA">
                <a:latin typeface="Candara" panose="020E0502030303020204" pitchFamily="34" charset="0"/>
              </a:rPr>
            </a:br>
            <a:r>
              <a:rPr lang="en-US" altLang="ar-SA">
                <a:latin typeface="Candara" panose="020E0502030303020204" pitchFamily="34" charset="0"/>
              </a:rPr>
              <a:t>   and ensures </a:t>
            </a:r>
            <a:r>
              <a:rPr lang="en-US" altLang="ar-SA" b="1">
                <a:latin typeface="Candara" panose="020E0502030303020204" pitchFamily="34" charset="0"/>
              </a:rPr>
              <a:t>end-to-end connection</a:t>
            </a:r>
          </a:p>
          <a:p>
            <a:pPr>
              <a:lnSpc>
                <a:spcPct val="150000"/>
              </a:lnSpc>
              <a:buFontTx/>
              <a:buChar char="•"/>
            </a:pPr>
            <a:r>
              <a:rPr lang="en-US" altLang="ar-SA">
                <a:latin typeface="Candara" panose="020E0502030303020204" pitchFamily="34" charset="0"/>
              </a:rPr>
              <a:t> </a:t>
            </a:r>
            <a:r>
              <a:rPr lang="en-US" altLang="ar-SA" b="1">
                <a:latin typeface="Candara" panose="020E0502030303020204" pitchFamily="34" charset="0"/>
              </a:rPr>
              <a:t>UDP</a:t>
            </a:r>
            <a:r>
              <a:rPr lang="en-US" altLang="ar-SA">
                <a:latin typeface="Candara" panose="020E0502030303020204" pitchFamily="34" charset="0"/>
              </a:rPr>
              <a:t> is </a:t>
            </a:r>
            <a:r>
              <a:rPr lang="en-US" altLang="ar-SA" b="1">
                <a:latin typeface="Candara" panose="020E0502030303020204" pitchFamily="34" charset="0"/>
              </a:rPr>
              <a:t>connectionless</a:t>
            </a:r>
            <a:r>
              <a:rPr lang="en-US" altLang="ar-SA">
                <a:latin typeface="Candara" panose="020E0502030303020204" pitchFamily="34" charset="0"/>
              </a:rPr>
              <a:t> transport protocol and </a:t>
            </a:r>
            <a:br>
              <a:rPr lang="en-US" altLang="ar-SA">
                <a:latin typeface="Candara" panose="020E0502030303020204" pitchFamily="34" charset="0"/>
              </a:rPr>
            </a:br>
            <a:r>
              <a:rPr lang="en-US" altLang="ar-SA">
                <a:latin typeface="Candara" panose="020E0502030303020204" pitchFamily="34" charset="0"/>
              </a:rPr>
              <a:t>   provides datagram service</a:t>
            </a:r>
          </a:p>
          <a:p>
            <a:pPr>
              <a:lnSpc>
                <a:spcPct val="150000"/>
              </a:lnSpc>
              <a:buFontTx/>
              <a:buChar char="•"/>
            </a:pPr>
            <a:r>
              <a:rPr lang="en-US" altLang="ar-SA">
                <a:latin typeface="Candara" panose="020E0502030303020204" pitchFamily="34" charset="0"/>
              </a:rPr>
              <a:t> Internet e-mail and much of the network mgmt.</a:t>
            </a:r>
            <a:br>
              <a:rPr lang="en-US" altLang="ar-SA">
                <a:latin typeface="Candara" panose="020E0502030303020204" pitchFamily="34" charset="0"/>
              </a:rPr>
            </a:br>
            <a:r>
              <a:rPr lang="en-US" altLang="ar-SA">
                <a:latin typeface="Candara" panose="020E0502030303020204" pitchFamily="34" charset="0"/>
              </a:rPr>
              <a:t>  </a:t>
            </a:r>
            <a:r>
              <a:rPr lang="en-US" altLang="ar-SA" b="1">
                <a:latin typeface="Candara" panose="020E0502030303020204" pitchFamily="34" charset="0"/>
              </a:rPr>
              <a:t>messages</a:t>
            </a:r>
            <a:r>
              <a:rPr lang="en-US" altLang="ar-SA">
                <a:latin typeface="Candara" panose="020E0502030303020204" pitchFamily="34" charset="0"/>
              </a:rPr>
              <a:t> are based on </a:t>
            </a:r>
            <a:r>
              <a:rPr lang="en-US" altLang="ar-SA" b="1">
                <a:latin typeface="Candara" panose="020E0502030303020204" pitchFamily="34" charset="0"/>
              </a:rPr>
              <a:t>UDP/IP</a:t>
            </a:r>
          </a:p>
          <a:p>
            <a:pPr>
              <a:lnSpc>
                <a:spcPct val="150000"/>
              </a:lnSpc>
              <a:buFontTx/>
              <a:buChar char="•"/>
            </a:pPr>
            <a:r>
              <a:rPr lang="en-US" altLang="ar-SA">
                <a:latin typeface="Candara" panose="020E0502030303020204" pitchFamily="34" charset="0"/>
              </a:rPr>
              <a:t> The Internet Control Message Protocol (</a:t>
            </a:r>
            <a:r>
              <a:rPr lang="en-US" altLang="ar-SA" b="1">
                <a:latin typeface="Candara" panose="020E0502030303020204" pitchFamily="34" charset="0"/>
              </a:rPr>
              <a:t>ICMP</a:t>
            </a:r>
            <a:r>
              <a:rPr lang="en-US" altLang="ar-SA">
                <a:latin typeface="Candara" panose="020E0502030303020204" pitchFamily="34" charset="0"/>
              </a:rPr>
              <a:t>) part of </a:t>
            </a:r>
            <a:r>
              <a:rPr lang="en-US" altLang="ar-SA" b="1">
                <a:latin typeface="Candara" panose="020E0502030303020204" pitchFamily="34" charset="0"/>
              </a:rPr>
              <a:t>TCP/IP suite</a:t>
            </a:r>
          </a:p>
        </p:txBody>
      </p:sp>
      <p:sp>
        <p:nvSpPr>
          <p:cNvPr id="29704" name="Rectangle 11"/>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29705" name="Line 12"/>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9706" name="Text Box 13"/>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472" y="755576"/>
            <a:ext cx="5750292" cy="2862322"/>
          </a:xfrm>
          <a:prstGeom prst="rect">
            <a:avLst/>
          </a:prstGeom>
          <a:noFill/>
        </p:spPr>
        <p:txBody>
          <a:bodyPr wrap="none" rtlCol="1">
            <a:spAutoFit/>
          </a:bodyPr>
          <a:lstStyle/>
          <a:p>
            <a:r>
              <a:rPr lang="en-US" dirty="0">
                <a:latin typeface="Candara" panose="020E0502030303020204" pitchFamily="34" charset="0"/>
              </a:rPr>
              <a:t>Chapter 1 in Subramanian; Gonsalves &amp; Rani (2010)  </a:t>
            </a:r>
          </a:p>
          <a:p>
            <a:r>
              <a:rPr lang="en-US" b="1" dirty="0">
                <a:latin typeface="Candara" panose="020E0502030303020204" pitchFamily="34" charset="0"/>
              </a:rPr>
              <a:t>Sections  </a:t>
            </a:r>
          </a:p>
          <a:p>
            <a:pPr marL="342900" indent="-342900">
              <a:buFont typeface="Arial" panose="020B0604020202020204" pitchFamily="34" charset="0"/>
              <a:buChar char="•"/>
            </a:pPr>
            <a:r>
              <a:rPr lang="en-US" dirty="0">
                <a:latin typeface="Candara" panose="020E0502030303020204" pitchFamily="34" charset="0"/>
              </a:rPr>
              <a:t>Chapter Overview </a:t>
            </a:r>
          </a:p>
          <a:p>
            <a:pPr marL="342900" indent="-342900">
              <a:buFont typeface="Arial" panose="020B0604020202020204" pitchFamily="34" charset="0"/>
              <a:buChar char="•"/>
            </a:pPr>
            <a:r>
              <a:rPr lang="en-US" dirty="0">
                <a:latin typeface="Candara" panose="020E0502030303020204" pitchFamily="34" charset="0"/>
              </a:rPr>
              <a:t>1.9 </a:t>
            </a:r>
          </a:p>
          <a:p>
            <a:pPr marL="342900" indent="-342900">
              <a:buFont typeface="Arial" panose="020B0604020202020204" pitchFamily="34" charset="0"/>
              <a:buChar char="•"/>
            </a:pPr>
            <a:r>
              <a:rPr lang="en-US" dirty="0">
                <a:latin typeface="Candara" panose="020E0502030303020204" pitchFamily="34" charset="0"/>
              </a:rPr>
              <a:t>1.10 </a:t>
            </a:r>
          </a:p>
          <a:p>
            <a:pPr marL="342900" indent="-342900">
              <a:buFont typeface="Arial" panose="020B0604020202020204" pitchFamily="34" charset="0"/>
              <a:buChar char="•"/>
            </a:pPr>
            <a:r>
              <a:rPr lang="en-US" dirty="0">
                <a:latin typeface="Candara" panose="020E0502030303020204" pitchFamily="34" charset="0"/>
              </a:rPr>
              <a:t>1.11 </a:t>
            </a:r>
          </a:p>
          <a:p>
            <a:pPr marL="342900" indent="-342900">
              <a:buFont typeface="Arial" panose="020B0604020202020204" pitchFamily="34" charset="0"/>
              <a:buChar char="•"/>
            </a:pPr>
            <a:r>
              <a:rPr lang="en-US" dirty="0">
                <a:latin typeface="Candara" panose="020E0502030303020204" pitchFamily="34" charset="0"/>
              </a:rPr>
              <a:t>1.12 </a:t>
            </a:r>
          </a:p>
          <a:p>
            <a:pPr marL="342900" indent="-342900">
              <a:buFont typeface="Arial" panose="020B0604020202020204" pitchFamily="34" charset="0"/>
              <a:buChar char="•"/>
            </a:pPr>
            <a:r>
              <a:rPr lang="en-US" dirty="0">
                <a:latin typeface="Candara" panose="020E0502030303020204" pitchFamily="34" charset="0"/>
              </a:rPr>
              <a:t>1.13 </a:t>
            </a:r>
          </a:p>
          <a:p>
            <a:pPr marL="342900" indent="-342900">
              <a:buFont typeface="Arial" panose="020B0604020202020204" pitchFamily="34" charset="0"/>
              <a:buChar char="•"/>
            </a:pPr>
            <a:r>
              <a:rPr lang="en-US" dirty="0">
                <a:latin typeface="Candara" panose="020E0502030303020204" pitchFamily="34" charset="0"/>
              </a:rPr>
              <a:t>Chapter Summary </a:t>
            </a:r>
            <a:endParaRPr lang="ar-SA" dirty="0">
              <a:latin typeface="Candara" panose="020E0502030303020204" pitchFamily="34" charset="0"/>
            </a:endParaRPr>
          </a:p>
        </p:txBody>
      </p:sp>
      <p:sp>
        <p:nvSpPr>
          <p:cNvPr id="3" name="TextBox 2"/>
          <p:cNvSpPr txBox="1"/>
          <p:nvPr/>
        </p:nvSpPr>
        <p:spPr>
          <a:xfrm>
            <a:off x="1271465" y="179512"/>
            <a:ext cx="2861681" cy="523220"/>
          </a:xfrm>
          <a:prstGeom prst="rect">
            <a:avLst/>
          </a:prstGeom>
          <a:noFill/>
        </p:spPr>
        <p:txBody>
          <a:bodyPr wrap="none" rtlCol="1">
            <a:spAutoFit/>
          </a:bodyPr>
          <a:lstStyle/>
          <a:p>
            <a:r>
              <a:rPr lang="en-US" sz="2800" b="1" dirty="0">
                <a:solidFill>
                  <a:srgbClr val="FFC000"/>
                </a:solidFill>
                <a:effectLst>
                  <a:outerShdw blurRad="38100" dist="38100" dir="2700000" algn="tl">
                    <a:srgbClr val="000000">
                      <a:alpha val="43137"/>
                    </a:srgbClr>
                  </a:outerShdw>
                </a:effectLst>
              </a:rPr>
              <a:t>Student Manual</a:t>
            </a:r>
            <a:endParaRPr lang="ar-SA" sz="28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1251921" y="3923928"/>
            <a:ext cx="8136274" cy="4401205"/>
          </a:xfrm>
          <a:prstGeom prst="rect">
            <a:avLst/>
          </a:prstGeom>
          <a:noFill/>
        </p:spPr>
        <p:txBody>
          <a:bodyPr wrap="square" rtlCol="1">
            <a:spAutoFit/>
          </a:bodyPr>
          <a:lstStyle/>
          <a:p>
            <a:r>
              <a:rPr lang="en-US" dirty="0">
                <a:latin typeface="Candara" panose="020E0502030303020204" pitchFamily="34" charset="0"/>
              </a:rPr>
              <a:t>1.9 </a:t>
            </a:r>
            <a:r>
              <a:rPr lang="en-US" b="1" dirty="0">
                <a:solidFill>
                  <a:srgbClr val="0070C0"/>
                </a:solidFill>
                <a:latin typeface="Candara" panose="020E0502030303020204" pitchFamily="34" charset="0"/>
              </a:rPr>
              <a:t>Network Management</a:t>
            </a:r>
            <a:r>
              <a:rPr lang="en-US" b="1" dirty="0">
                <a:latin typeface="Candara" panose="020E0502030303020204" pitchFamily="34" charset="0"/>
              </a:rPr>
              <a:t>: Goals, Organization, and Functions</a:t>
            </a:r>
            <a:r>
              <a:rPr lang="en-US" dirty="0">
                <a:latin typeface="Candara" panose="020E0502030303020204" pitchFamily="34" charset="0"/>
              </a:rPr>
              <a:t> 38</a:t>
            </a:r>
          </a:p>
          <a:p>
            <a:pPr lvl="1"/>
            <a:r>
              <a:rPr lang="en-US" dirty="0">
                <a:latin typeface="Candara" panose="020E0502030303020204" pitchFamily="34" charset="0"/>
              </a:rPr>
              <a:t>1.9.1 </a:t>
            </a:r>
            <a:r>
              <a:rPr lang="en-US" b="1" dirty="0">
                <a:latin typeface="Candara" panose="020E0502030303020204" pitchFamily="34" charset="0"/>
              </a:rPr>
              <a:t>Goal of Network Management </a:t>
            </a:r>
            <a:r>
              <a:rPr lang="en-US" dirty="0">
                <a:latin typeface="Candara" panose="020E0502030303020204" pitchFamily="34" charset="0"/>
              </a:rPr>
              <a:t>38</a:t>
            </a:r>
          </a:p>
          <a:p>
            <a:pPr lvl="1"/>
            <a:r>
              <a:rPr lang="en-US" dirty="0">
                <a:latin typeface="Candara" panose="020E0502030303020204" pitchFamily="34" charset="0"/>
              </a:rPr>
              <a:t>1.9.2 </a:t>
            </a:r>
            <a:r>
              <a:rPr lang="en-US" b="1" dirty="0">
                <a:latin typeface="Candara" panose="020E0502030303020204" pitchFamily="34" charset="0"/>
              </a:rPr>
              <a:t>Network Provisioning </a:t>
            </a:r>
            <a:r>
              <a:rPr lang="en-US" dirty="0">
                <a:latin typeface="Candara" panose="020E0502030303020204" pitchFamily="34" charset="0"/>
              </a:rPr>
              <a:t>39</a:t>
            </a:r>
          </a:p>
          <a:p>
            <a:pPr lvl="1"/>
            <a:r>
              <a:rPr lang="en-US" dirty="0">
                <a:latin typeface="Candara" panose="020E0502030303020204" pitchFamily="34" charset="0"/>
              </a:rPr>
              <a:t>1.9.3 </a:t>
            </a:r>
            <a:r>
              <a:rPr lang="en-US" b="1" dirty="0">
                <a:latin typeface="Candara" panose="020E0502030303020204" pitchFamily="34" charset="0"/>
              </a:rPr>
              <a:t>Network Operations and NOC </a:t>
            </a:r>
            <a:r>
              <a:rPr lang="en-US" dirty="0">
                <a:latin typeface="Candara" panose="020E0502030303020204" pitchFamily="34" charset="0"/>
              </a:rPr>
              <a:t>39</a:t>
            </a:r>
          </a:p>
          <a:p>
            <a:pPr lvl="1"/>
            <a:r>
              <a:rPr lang="en-US" dirty="0">
                <a:latin typeface="Candara" panose="020E0502030303020204" pitchFamily="34" charset="0"/>
              </a:rPr>
              <a:t>1.9.4 </a:t>
            </a:r>
            <a:r>
              <a:rPr lang="en-US" b="1" dirty="0">
                <a:latin typeface="Candara" panose="020E0502030303020204" pitchFamily="34" charset="0"/>
              </a:rPr>
              <a:t>Network Installation and Maintenance </a:t>
            </a:r>
            <a:r>
              <a:rPr lang="en-US" dirty="0">
                <a:latin typeface="Candara" panose="020E0502030303020204" pitchFamily="34" charset="0"/>
              </a:rPr>
              <a:t>41</a:t>
            </a:r>
          </a:p>
          <a:p>
            <a:r>
              <a:rPr lang="en-US" dirty="0">
                <a:latin typeface="Candara" panose="020E0502030303020204" pitchFamily="34" charset="0"/>
              </a:rPr>
              <a:t>1.10 </a:t>
            </a:r>
            <a:r>
              <a:rPr lang="en-US" b="1" dirty="0">
                <a:latin typeface="Candara" panose="020E0502030303020204" pitchFamily="34" charset="0"/>
              </a:rPr>
              <a:t>Network Management Architecture and Organization </a:t>
            </a:r>
            <a:r>
              <a:rPr lang="en-US" dirty="0">
                <a:latin typeface="Candara" panose="020E0502030303020204" pitchFamily="34" charset="0"/>
              </a:rPr>
              <a:t>42</a:t>
            </a:r>
          </a:p>
          <a:p>
            <a:r>
              <a:rPr lang="en-US" dirty="0">
                <a:latin typeface="Candara" panose="020E0502030303020204" pitchFamily="34" charset="0"/>
              </a:rPr>
              <a:t>1.11 </a:t>
            </a:r>
            <a:r>
              <a:rPr lang="en-US" b="1" dirty="0">
                <a:latin typeface="Candara" panose="020E0502030303020204" pitchFamily="34" charset="0"/>
              </a:rPr>
              <a:t>Network Management Perspectives </a:t>
            </a:r>
            <a:r>
              <a:rPr lang="en-US" dirty="0">
                <a:latin typeface="Candara" panose="020E0502030303020204" pitchFamily="34" charset="0"/>
              </a:rPr>
              <a:t>44</a:t>
            </a:r>
          </a:p>
          <a:p>
            <a:pPr lvl="1"/>
            <a:r>
              <a:rPr lang="en-US" dirty="0">
                <a:latin typeface="Candara" panose="020E0502030303020204" pitchFamily="34" charset="0"/>
              </a:rPr>
              <a:t>1.11.1 </a:t>
            </a:r>
            <a:r>
              <a:rPr lang="en-US" b="1" dirty="0">
                <a:latin typeface="Candara" panose="020E0502030303020204" pitchFamily="34" charset="0"/>
              </a:rPr>
              <a:t>Network Management Perspective </a:t>
            </a:r>
            <a:r>
              <a:rPr lang="en-US" dirty="0">
                <a:latin typeface="Candara" panose="020E0502030303020204" pitchFamily="34" charset="0"/>
              </a:rPr>
              <a:t>45</a:t>
            </a:r>
          </a:p>
          <a:p>
            <a:pPr lvl="1"/>
            <a:r>
              <a:rPr lang="en-US" dirty="0">
                <a:latin typeface="Candara" panose="020E0502030303020204" pitchFamily="34" charset="0"/>
              </a:rPr>
              <a:t>1.11.2 </a:t>
            </a:r>
            <a:r>
              <a:rPr lang="en-US" b="1" dirty="0">
                <a:latin typeface="Candara" panose="020E0502030303020204" pitchFamily="34" charset="0"/>
              </a:rPr>
              <a:t>Service Management Perspective </a:t>
            </a:r>
            <a:r>
              <a:rPr lang="en-US" dirty="0">
                <a:latin typeface="Candara" panose="020E0502030303020204" pitchFamily="34" charset="0"/>
              </a:rPr>
              <a:t>45</a:t>
            </a:r>
          </a:p>
          <a:p>
            <a:pPr lvl="1"/>
            <a:r>
              <a:rPr lang="en-US" dirty="0">
                <a:latin typeface="Candara" panose="020E0502030303020204" pitchFamily="34" charset="0"/>
              </a:rPr>
              <a:t>1.11.3 </a:t>
            </a:r>
            <a:r>
              <a:rPr lang="en-US" b="1" dirty="0">
                <a:latin typeface="Candara" panose="020E0502030303020204" pitchFamily="34" charset="0"/>
              </a:rPr>
              <a:t>OSS Perspective </a:t>
            </a:r>
            <a:r>
              <a:rPr lang="en-US" dirty="0">
                <a:latin typeface="Candara" panose="020E0502030303020204" pitchFamily="34" charset="0"/>
              </a:rPr>
              <a:t>46</a:t>
            </a:r>
          </a:p>
          <a:p>
            <a:pPr lvl="1"/>
            <a:r>
              <a:rPr lang="en-US" dirty="0">
                <a:latin typeface="Candara" panose="020E0502030303020204" pitchFamily="34" charset="0"/>
              </a:rPr>
              <a:t>1.11.4 </a:t>
            </a:r>
            <a:r>
              <a:rPr lang="en-US" b="1" dirty="0">
                <a:latin typeface="Candara" panose="020E0502030303020204" pitchFamily="34" charset="0"/>
              </a:rPr>
              <a:t>e-Business Management </a:t>
            </a:r>
            <a:r>
              <a:rPr lang="en-US" dirty="0">
                <a:latin typeface="Candara" panose="020E0502030303020204" pitchFamily="34" charset="0"/>
              </a:rPr>
              <a:t>46</a:t>
            </a:r>
          </a:p>
          <a:p>
            <a:r>
              <a:rPr lang="en-US" dirty="0">
                <a:latin typeface="Candara" panose="020E0502030303020204" pitchFamily="34" charset="0"/>
              </a:rPr>
              <a:t>1.12 </a:t>
            </a:r>
            <a:r>
              <a:rPr lang="en-US" b="1" dirty="0">
                <a:latin typeface="Candara" panose="020E0502030303020204" pitchFamily="34" charset="0"/>
              </a:rPr>
              <a:t>NMS Platform</a:t>
            </a:r>
            <a:r>
              <a:rPr lang="en-US" dirty="0">
                <a:latin typeface="Candara" panose="020E0502030303020204" pitchFamily="34" charset="0"/>
              </a:rPr>
              <a:t> 47</a:t>
            </a:r>
          </a:p>
          <a:p>
            <a:r>
              <a:rPr lang="en-US" dirty="0">
                <a:latin typeface="Candara" panose="020E0502030303020204" pitchFamily="34" charset="0"/>
              </a:rPr>
              <a:t>1.13 </a:t>
            </a:r>
            <a:r>
              <a:rPr lang="en-US" b="1" dirty="0">
                <a:latin typeface="Candara" panose="020E0502030303020204" pitchFamily="34" charset="0"/>
              </a:rPr>
              <a:t>Current Status and Future of Network Management</a:t>
            </a:r>
            <a:r>
              <a:rPr lang="en-US" dirty="0">
                <a:latin typeface="Candara" panose="020E0502030303020204" pitchFamily="34" charset="0"/>
              </a:rPr>
              <a:t> 47</a:t>
            </a:r>
          </a:p>
          <a:p>
            <a:r>
              <a:rPr lang="en-US" b="1" dirty="0" smtClean="0">
                <a:latin typeface="Candara" panose="020E0502030303020204" pitchFamily="34" charset="0"/>
              </a:rPr>
              <a:t> Summary</a:t>
            </a:r>
            <a:r>
              <a:rPr lang="en-US" dirty="0" smtClean="0">
                <a:latin typeface="Candara" panose="020E0502030303020204" pitchFamily="34" charset="0"/>
              </a:rPr>
              <a:t> </a:t>
            </a:r>
            <a:r>
              <a:rPr lang="en-US" dirty="0">
                <a:latin typeface="Candara" panose="020E0502030303020204" pitchFamily="34" charset="0"/>
              </a:rPr>
              <a:t>48</a:t>
            </a:r>
            <a:endParaRPr lang="ar-SA" dirty="0">
              <a:latin typeface="Candara" panose="020E0502030303020204" pitchFamily="34" charset="0"/>
            </a:endParaRPr>
          </a:p>
        </p:txBody>
      </p:sp>
      <p:sp>
        <p:nvSpPr>
          <p:cNvPr id="5" name="5-Point Star 4"/>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932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747" name="Line 3"/>
          <p:cNvSpPr>
            <a:spLocks noChangeShapeType="1"/>
          </p:cNvSpPr>
          <p:nvPr/>
        </p:nvSpPr>
        <p:spPr bwMode="auto">
          <a:xfrm>
            <a:off x="3022600" y="763111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1748" name="Rectangle 4"/>
          <p:cNvSpPr>
            <a:spLocks noChangeArrowheads="1"/>
          </p:cNvSpPr>
          <p:nvPr/>
        </p:nvSpPr>
        <p:spPr bwMode="auto">
          <a:xfrm>
            <a:off x="2413000" y="7631113"/>
            <a:ext cx="1524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31749" name="Rectangle 7"/>
          <p:cNvSpPr>
            <a:spLocks noChangeArrowheads="1"/>
          </p:cNvSpPr>
          <p:nvPr/>
        </p:nvSpPr>
        <p:spPr bwMode="auto">
          <a:xfrm>
            <a:off x="83058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31750" name="Text Box 8"/>
          <p:cNvSpPr txBox="1">
            <a:spLocks noChangeArrowheads="1"/>
          </p:cNvSpPr>
          <p:nvPr/>
        </p:nvSpPr>
        <p:spPr bwMode="auto">
          <a:xfrm>
            <a:off x="3556001" y="11114"/>
            <a:ext cx="3959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a:solidFill>
                  <a:srgbClr val="0070C0"/>
                </a:solidFill>
              </a:rPr>
              <a:t>Internet Configuration</a:t>
            </a:r>
            <a:endParaRPr lang="en-US" altLang="ar-SA" sz="2800">
              <a:solidFill>
                <a:srgbClr val="0070C0"/>
              </a:solidFill>
            </a:endParaRPr>
          </a:p>
        </p:txBody>
      </p:sp>
      <p:sp>
        <p:nvSpPr>
          <p:cNvPr id="31751"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31752" name="Object 10"/>
          <p:cNvGraphicFramePr>
            <a:graphicFrameLocks noChangeAspect="1"/>
          </p:cNvGraphicFramePr>
          <p:nvPr/>
        </p:nvGraphicFramePr>
        <p:xfrm>
          <a:off x="3721100" y="685800"/>
          <a:ext cx="4337050" cy="6889750"/>
        </p:xfrm>
        <a:graphic>
          <a:graphicData uri="http://schemas.openxmlformats.org/presentationml/2006/ole">
            <mc:AlternateContent xmlns:mc="http://schemas.openxmlformats.org/markup-compatibility/2006">
              <mc:Choice xmlns:v="urn:schemas-microsoft-com:vml" Requires="v">
                <p:oleObj spid="_x0000_s31780" name="VISIO" r:id="rId4" imgW="7150608" imgH="11365992" progId="Visio.Drawing.4">
                  <p:embed/>
                </p:oleObj>
              </mc:Choice>
              <mc:Fallback>
                <p:oleObj name="VISIO" r:id="rId4" imgW="7150608" imgH="11365992"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685800"/>
                        <a:ext cx="433705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3" name="Text Box 11"/>
          <p:cNvSpPr txBox="1">
            <a:spLocks noChangeArrowheads="1"/>
          </p:cNvSpPr>
          <p:nvPr/>
        </p:nvSpPr>
        <p:spPr bwMode="auto">
          <a:xfrm>
            <a:off x="2717800" y="8012113"/>
            <a:ext cx="6343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Walk through the scenario of e-mail from Joe to Sally</a:t>
            </a:r>
          </a:p>
        </p:txBody>
      </p:sp>
      <p:sp>
        <p:nvSpPr>
          <p:cNvPr id="31754"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795" name="Line 3"/>
          <p:cNvSpPr>
            <a:spLocks noChangeShapeType="1"/>
          </p:cNvSpPr>
          <p:nvPr/>
        </p:nvSpPr>
        <p:spPr bwMode="auto">
          <a:xfrm>
            <a:off x="3351213" y="669131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796" name="Rectangle 4"/>
          <p:cNvSpPr>
            <a:spLocks noChangeArrowheads="1"/>
          </p:cNvSpPr>
          <p:nvPr/>
        </p:nvSpPr>
        <p:spPr bwMode="auto">
          <a:xfrm>
            <a:off x="2741613" y="6691313"/>
            <a:ext cx="1524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33797" name="Rectangle 7"/>
          <p:cNvSpPr>
            <a:spLocks noChangeArrowheads="1"/>
          </p:cNvSpPr>
          <p:nvPr/>
        </p:nvSpPr>
        <p:spPr bwMode="auto">
          <a:xfrm>
            <a:off x="83058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33798" name="Text Box 8"/>
          <p:cNvSpPr txBox="1">
            <a:spLocks noChangeArrowheads="1"/>
          </p:cNvSpPr>
          <p:nvPr/>
        </p:nvSpPr>
        <p:spPr bwMode="auto">
          <a:xfrm>
            <a:off x="3105151" y="73026"/>
            <a:ext cx="58086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2400" b="1">
                <a:solidFill>
                  <a:srgbClr val="669900"/>
                </a:solidFill>
              </a:rPr>
              <a:t>Architecture, Protocols and Standards</a:t>
            </a:r>
            <a:endParaRPr lang="en-US" altLang="ar-SA" sz="3200">
              <a:solidFill>
                <a:srgbClr val="669900"/>
              </a:solidFill>
            </a:endParaRPr>
          </a:p>
        </p:txBody>
      </p:sp>
      <p:sp>
        <p:nvSpPr>
          <p:cNvPr id="33799" name="Text Box 10"/>
          <p:cNvSpPr txBox="1">
            <a:spLocks noChangeArrowheads="1"/>
          </p:cNvSpPr>
          <p:nvPr/>
        </p:nvSpPr>
        <p:spPr bwMode="auto">
          <a:xfrm>
            <a:off x="2568575" y="682625"/>
            <a:ext cx="636905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buFontTx/>
              <a:buChar char="•"/>
            </a:pPr>
            <a:r>
              <a:rPr lang="en-US" altLang="ar-SA" sz="2400" b="1">
                <a:solidFill>
                  <a:srgbClr val="669900"/>
                </a:solidFill>
                <a:latin typeface="Candara" panose="020E0502030303020204" pitchFamily="34" charset="0"/>
              </a:rPr>
              <a:t> Communication architecture</a:t>
            </a:r>
          </a:p>
          <a:p>
            <a:pPr lvl="1">
              <a:spcAft>
                <a:spcPts val="600"/>
              </a:spcAft>
              <a:buFontTx/>
              <a:buChar char="•"/>
            </a:pPr>
            <a:r>
              <a:rPr lang="en-US" altLang="ar-SA">
                <a:latin typeface="Candara" panose="020E0502030303020204" pitchFamily="34" charset="0"/>
              </a:rPr>
              <a:t> Modeling of communication systems, comprising</a:t>
            </a:r>
          </a:p>
          <a:p>
            <a:pPr lvl="2">
              <a:spcAft>
                <a:spcPts val="600"/>
              </a:spcAft>
              <a:buFontTx/>
              <a:buChar char="•"/>
            </a:pPr>
            <a:r>
              <a:rPr lang="en-US" altLang="ar-SA">
                <a:latin typeface="Candara" panose="020E0502030303020204" pitchFamily="34" charset="0"/>
              </a:rPr>
              <a:t> functional components and</a:t>
            </a:r>
          </a:p>
          <a:p>
            <a:pPr lvl="2">
              <a:spcAft>
                <a:spcPts val="600"/>
              </a:spcAft>
              <a:buFontTx/>
              <a:buChar char="•"/>
            </a:pPr>
            <a:r>
              <a:rPr lang="en-US" altLang="ar-SA">
                <a:latin typeface="Candara" panose="020E0502030303020204" pitchFamily="34" charset="0"/>
              </a:rPr>
              <a:t> operations interfaces between them</a:t>
            </a:r>
          </a:p>
          <a:p>
            <a:pPr>
              <a:spcAft>
                <a:spcPts val="600"/>
              </a:spcAft>
              <a:buFontTx/>
              <a:buChar char="•"/>
            </a:pPr>
            <a:r>
              <a:rPr lang="en-US" altLang="ar-SA" sz="2400" b="1">
                <a:solidFill>
                  <a:srgbClr val="669900"/>
                </a:solidFill>
                <a:latin typeface="Candara" panose="020E0502030303020204" pitchFamily="34" charset="0"/>
              </a:rPr>
              <a:t> Communication protocols</a:t>
            </a:r>
          </a:p>
          <a:p>
            <a:pPr lvl="1">
              <a:spcAft>
                <a:spcPts val="600"/>
              </a:spcAft>
              <a:buFontTx/>
              <a:buChar char="•"/>
            </a:pPr>
            <a:r>
              <a:rPr lang="en-US" altLang="ar-SA">
                <a:latin typeface="Candara" panose="020E0502030303020204" pitchFamily="34" charset="0"/>
              </a:rPr>
              <a:t> Operational procedures</a:t>
            </a:r>
          </a:p>
          <a:p>
            <a:pPr lvl="2">
              <a:spcAft>
                <a:spcPts val="600"/>
              </a:spcAft>
              <a:buFontTx/>
              <a:buChar char="•"/>
            </a:pPr>
            <a:r>
              <a:rPr lang="en-US" altLang="ar-SA">
                <a:latin typeface="Candara" panose="020E0502030303020204" pitchFamily="34" charset="0"/>
              </a:rPr>
              <a:t> intra- and inter-modules</a:t>
            </a:r>
          </a:p>
          <a:p>
            <a:pPr>
              <a:spcAft>
                <a:spcPts val="600"/>
              </a:spcAft>
              <a:buFontTx/>
              <a:buChar char="•"/>
            </a:pPr>
            <a:r>
              <a:rPr lang="en-US" altLang="ar-SA" sz="2400" b="1">
                <a:solidFill>
                  <a:srgbClr val="669900"/>
                </a:solidFill>
                <a:latin typeface="Candara" panose="020E0502030303020204" pitchFamily="34" charset="0"/>
              </a:rPr>
              <a:t> Communication standards</a:t>
            </a:r>
          </a:p>
          <a:p>
            <a:pPr lvl="1">
              <a:spcAft>
                <a:spcPts val="600"/>
              </a:spcAft>
              <a:buFontTx/>
              <a:buChar char="•"/>
            </a:pPr>
            <a:r>
              <a:rPr lang="en-US" altLang="ar-SA">
                <a:latin typeface="Candara" panose="020E0502030303020204" pitchFamily="34" charset="0"/>
              </a:rPr>
              <a:t> Agreement between manufacturers on protocols</a:t>
            </a:r>
            <a:br>
              <a:rPr lang="en-US" altLang="ar-SA">
                <a:latin typeface="Candara" panose="020E0502030303020204" pitchFamily="34" charset="0"/>
              </a:rPr>
            </a:br>
            <a:r>
              <a:rPr lang="en-US" altLang="ar-SA">
                <a:latin typeface="Candara" panose="020E0502030303020204" pitchFamily="34" charset="0"/>
              </a:rPr>
              <a:t>   of communication equipment on</a:t>
            </a:r>
          </a:p>
          <a:p>
            <a:pPr lvl="2">
              <a:spcAft>
                <a:spcPts val="600"/>
              </a:spcAft>
              <a:buFontTx/>
              <a:buChar char="•"/>
            </a:pPr>
            <a:r>
              <a:rPr lang="en-US" altLang="ar-SA">
                <a:latin typeface="Candara" panose="020E0502030303020204" pitchFamily="34" charset="0"/>
              </a:rPr>
              <a:t> physical characteristics and </a:t>
            </a:r>
          </a:p>
          <a:p>
            <a:pPr lvl="2">
              <a:spcAft>
                <a:spcPts val="600"/>
              </a:spcAft>
              <a:buFontTx/>
              <a:buChar char="•"/>
            </a:pPr>
            <a:r>
              <a:rPr lang="en-US" altLang="ar-SA">
                <a:latin typeface="Candara" panose="020E0502030303020204" pitchFamily="34" charset="0"/>
              </a:rPr>
              <a:t> operational procedures </a:t>
            </a:r>
          </a:p>
        </p:txBody>
      </p:sp>
      <p:sp>
        <p:nvSpPr>
          <p:cNvPr id="33800" name="Text Box 11"/>
          <p:cNvSpPr txBox="1">
            <a:spLocks noChangeArrowheads="1"/>
          </p:cNvSpPr>
          <p:nvPr/>
        </p:nvSpPr>
        <p:spPr bwMode="auto">
          <a:xfrm>
            <a:off x="3182938" y="7235825"/>
            <a:ext cx="4032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Examples:  (Students to call out)</a:t>
            </a:r>
          </a:p>
        </p:txBody>
      </p:sp>
      <p:sp>
        <p:nvSpPr>
          <p:cNvPr id="33801" name="Rectangle 12"/>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33802"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3803"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5843" name="Line 3"/>
          <p:cNvSpPr>
            <a:spLocks noChangeShapeType="1"/>
          </p:cNvSpPr>
          <p:nvPr/>
        </p:nvSpPr>
        <p:spPr bwMode="auto">
          <a:xfrm>
            <a:off x="3278188" y="5867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5844" name="Rectangle 4"/>
          <p:cNvSpPr>
            <a:spLocks noChangeArrowheads="1"/>
          </p:cNvSpPr>
          <p:nvPr/>
        </p:nvSpPr>
        <p:spPr bwMode="auto">
          <a:xfrm>
            <a:off x="2667000" y="58674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35845" name="Rectangle 7"/>
          <p:cNvSpPr>
            <a:spLocks noChangeArrowheads="1"/>
          </p:cNvSpPr>
          <p:nvPr/>
        </p:nvSpPr>
        <p:spPr bwMode="auto">
          <a:xfrm>
            <a:off x="83058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35846" name="Text Box 8"/>
          <p:cNvSpPr txBox="1">
            <a:spLocks noChangeArrowheads="1"/>
          </p:cNvSpPr>
          <p:nvPr/>
        </p:nvSpPr>
        <p:spPr bwMode="auto">
          <a:xfrm>
            <a:off x="3276600" y="44451"/>
            <a:ext cx="5105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a:solidFill>
                  <a:srgbClr val="0070C0"/>
                </a:solidFill>
              </a:rPr>
              <a:t>Communication Architecture</a:t>
            </a:r>
            <a:endParaRPr lang="en-US" altLang="ar-SA" sz="2800">
              <a:solidFill>
                <a:srgbClr val="0070C0"/>
              </a:solidFill>
            </a:endParaRPr>
          </a:p>
        </p:txBody>
      </p:sp>
      <p:graphicFrame>
        <p:nvGraphicFramePr>
          <p:cNvPr id="35847" name="Object 10"/>
          <p:cNvGraphicFramePr>
            <a:graphicFrameLocks noChangeAspect="1"/>
          </p:cNvGraphicFramePr>
          <p:nvPr/>
        </p:nvGraphicFramePr>
        <p:xfrm>
          <a:off x="3343275" y="668338"/>
          <a:ext cx="5354638" cy="5249862"/>
        </p:xfrm>
        <a:graphic>
          <a:graphicData uri="http://schemas.openxmlformats.org/presentationml/2006/ole">
            <mc:AlternateContent xmlns:mc="http://schemas.openxmlformats.org/markup-compatibility/2006">
              <mc:Choice xmlns:v="urn:schemas-microsoft-com:vml" Requires="v">
                <p:oleObj spid="_x0000_s35875" name="VISIO" r:id="rId4" imgW="6922008" imgH="6787896" progId="Visio.Drawing.4">
                  <p:embed/>
                </p:oleObj>
              </mc:Choice>
              <mc:Fallback>
                <p:oleObj name="VISIO" r:id="rId4" imgW="6922008" imgH="6787896"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3275" y="668338"/>
                        <a:ext cx="5354638"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Text Box 11"/>
          <p:cNvSpPr txBox="1">
            <a:spLocks noChangeArrowheads="1"/>
          </p:cNvSpPr>
          <p:nvPr/>
        </p:nvSpPr>
        <p:spPr bwMode="auto">
          <a:xfrm>
            <a:off x="2784476" y="6248401"/>
            <a:ext cx="6696075"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spcAft>
                <a:spcPts val="600"/>
              </a:spcAft>
              <a:buFontTx/>
              <a:buChar char="•"/>
            </a:pPr>
            <a:r>
              <a:rPr lang="en-US" altLang="ar-SA">
                <a:latin typeface="Candara" panose="020E0502030303020204" pitchFamily="34" charset="0"/>
              </a:rPr>
              <a:t> </a:t>
            </a:r>
            <a:r>
              <a:rPr lang="en-US" altLang="ar-SA" b="1">
                <a:latin typeface="Candara" panose="020E0502030303020204" pitchFamily="34" charset="0"/>
              </a:rPr>
              <a:t>Inter-layer interface</a:t>
            </a:r>
            <a:r>
              <a:rPr lang="en-US" altLang="ar-SA">
                <a:latin typeface="Candara" panose="020E0502030303020204" pitchFamily="34" charset="0"/>
              </a:rPr>
              <a:t>: user and service provider</a:t>
            </a:r>
          </a:p>
          <a:p>
            <a:pPr>
              <a:spcAft>
                <a:spcPts val="600"/>
              </a:spcAft>
              <a:buFontTx/>
              <a:buChar char="•"/>
            </a:pPr>
            <a:r>
              <a:rPr lang="en-US" altLang="ar-SA">
                <a:latin typeface="Candara" panose="020E0502030303020204" pitchFamily="34" charset="0"/>
              </a:rPr>
              <a:t> Peer-layer protocol interface </a:t>
            </a:r>
          </a:p>
          <a:p>
            <a:pPr>
              <a:spcAft>
                <a:spcPts val="600"/>
              </a:spcAft>
              <a:buFontTx/>
              <a:buChar char="•"/>
            </a:pPr>
            <a:r>
              <a:rPr lang="en-US" altLang="ar-SA">
                <a:latin typeface="Candara" panose="020E0502030303020204" pitchFamily="34" charset="0"/>
              </a:rPr>
              <a:t> Analogy of hearing-impaired student</a:t>
            </a:r>
          </a:p>
          <a:p>
            <a:pPr>
              <a:spcAft>
                <a:spcPts val="600"/>
              </a:spcAft>
              <a:buFontTx/>
              <a:buChar char="•"/>
            </a:pPr>
            <a:r>
              <a:rPr lang="en-US" altLang="ar-SA">
                <a:latin typeface="Candara" panose="020E0502030303020204" pitchFamily="34" charset="0"/>
              </a:rPr>
              <a:t> Role of intermediate systems</a:t>
            </a:r>
          </a:p>
          <a:p>
            <a:pPr>
              <a:spcAft>
                <a:spcPts val="600"/>
              </a:spcAft>
              <a:buFontTx/>
              <a:buChar char="•"/>
            </a:pPr>
            <a:r>
              <a:rPr lang="en-US" altLang="ar-SA">
                <a:latin typeface="Candara" panose="020E0502030303020204" pitchFamily="34" charset="0"/>
              </a:rPr>
              <a:t> </a:t>
            </a:r>
            <a:r>
              <a:rPr lang="en-US" altLang="ar-SA" b="1">
                <a:latin typeface="Candara" panose="020E0502030303020204" pitchFamily="34" charset="0"/>
              </a:rPr>
              <a:t>Gateway</a:t>
            </a:r>
            <a:r>
              <a:rPr lang="en-US" altLang="ar-SA">
                <a:latin typeface="Candara" panose="020E0502030303020204" pitchFamily="34" charset="0"/>
              </a:rPr>
              <a:t>: Router with protocol conversion as</a:t>
            </a:r>
            <a:br>
              <a:rPr lang="en-US" altLang="ar-SA">
                <a:latin typeface="Candara" panose="020E0502030303020204" pitchFamily="34" charset="0"/>
              </a:rPr>
            </a:br>
            <a:r>
              <a:rPr lang="en-US" altLang="ar-SA">
                <a:latin typeface="Candara" panose="020E0502030303020204" pitchFamily="34" charset="0"/>
              </a:rPr>
              <a:t>   gateway to an autonomous network or subnet</a:t>
            </a:r>
          </a:p>
        </p:txBody>
      </p:sp>
      <p:sp>
        <p:nvSpPr>
          <p:cNvPr id="35849"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7891" name="Line 3"/>
          <p:cNvSpPr>
            <a:spLocks noChangeShapeType="1"/>
          </p:cNvSpPr>
          <p:nvPr/>
        </p:nvSpPr>
        <p:spPr bwMode="auto">
          <a:xfrm>
            <a:off x="3395663" y="726281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7892" name="Rectangle 4"/>
          <p:cNvSpPr>
            <a:spLocks noChangeArrowheads="1"/>
          </p:cNvSpPr>
          <p:nvPr/>
        </p:nvSpPr>
        <p:spPr bwMode="auto">
          <a:xfrm>
            <a:off x="2784475" y="7262813"/>
            <a:ext cx="152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37893" name="Rectangle 7"/>
          <p:cNvSpPr>
            <a:spLocks noChangeArrowheads="1"/>
          </p:cNvSpPr>
          <p:nvPr/>
        </p:nvSpPr>
        <p:spPr bwMode="auto">
          <a:xfrm>
            <a:off x="82296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37894" name="Text Box 8"/>
          <p:cNvSpPr txBox="1">
            <a:spLocks noChangeArrowheads="1"/>
          </p:cNvSpPr>
          <p:nvPr/>
        </p:nvSpPr>
        <p:spPr bwMode="auto">
          <a:xfrm>
            <a:off x="3648076" y="34926"/>
            <a:ext cx="3781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a:solidFill>
                  <a:srgbClr val="0070C0"/>
                </a:solidFill>
              </a:rPr>
              <a:t>OSI Reference Model</a:t>
            </a:r>
            <a:endParaRPr lang="en-US" altLang="ar-SA" sz="2800">
              <a:solidFill>
                <a:srgbClr val="0070C0"/>
              </a:solidFill>
            </a:endParaRPr>
          </a:p>
        </p:txBody>
      </p:sp>
      <p:sp>
        <p:nvSpPr>
          <p:cNvPr id="37895"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37896" name="Object 11"/>
          <p:cNvGraphicFramePr>
            <a:graphicFrameLocks noChangeAspect="1"/>
          </p:cNvGraphicFramePr>
          <p:nvPr/>
        </p:nvGraphicFramePr>
        <p:xfrm>
          <a:off x="3297239" y="823913"/>
          <a:ext cx="5018087" cy="6127750"/>
        </p:xfrm>
        <a:graphic>
          <a:graphicData uri="http://schemas.openxmlformats.org/presentationml/2006/ole">
            <mc:AlternateContent xmlns:mc="http://schemas.openxmlformats.org/markup-compatibility/2006">
              <mc:Choice xmlns:v="urn:schemas-microsoft-com:vml" Requires="v">
                <p:oleObj spid="_x0000_s37926" name="VISIO" r:id="rId4" imgW="5099304" imgH="6224016" progId="Visio.Drawing.4">
                  <p:embed/>
                </p:oleObj>
              </mc:Choice>
              <mc:Fallback>
                <p:oleObj name="VISIO" r:id="rId4" imgW="5099304" imgH="6224016" progId="Visio.Drawing.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239" y="823913"/>
                        <a:ext cx="5018087"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Text Box 12"/>
          <p:cNvSpPr txBox="1">
            <a:spLocks noChangeArrowheads="1"/>
          </p:cNvSpPr>
          <p:nvPr/>
        </p:nvSpPr>
        <p:spPr bwMode="auto">
          <a:xfrm>
            <a:off x="2784475" y="7643813"/>
            <a:ext cx="6813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Importance of the knowledge of layer structure in NM</a:t>
            </a:r>
          </a:p>
        </p:txBody>
      </p:sp>
      <p:sp>
        <p:nvSpPr>
          <p:cNvPr id="37898" name="Rectangle 13"/>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37899" name="Line 14"/>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7900" name="Text Box 15"/>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9939" name="Line 3"/>
          <p:cNvSpPr>
            <a:spLocks noChangeShapeType="1"/>
          </p:cNvSpPr>
          <p:nvPr/>
        </p:nvSpPr>
        <p:spPr bwMode="auto">
          <a:xfrm>
            <a:off x="3221038" y="7456488"/>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9940" name="Rectangle 4"/>
          <p:cNvSpPr>
            <a:spLocks noChangeArrowheads="1"/>
          </p:cNvSpPr>
          <p:nvPr/>
        </p:nvSpPr>
        <p:spPr bwMode="auto">
          <a:xfrm>
            <a:off x="2611438" y="7456488"/>
            <a:ext cx="152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39941" name="Rectangle 7"/>
          <p:cNvSpPr>
            <a:spLocks noChangeArrowheads="1"/>
          </p:cNvSpPr>
          <p:nvPr/>
        </p:nvSpPr>
        <p:spPr bwMode="auto">
          <a:xfrm>
            <a:off x="8250238" y="8675689"/>
            <a:ext cx="457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39942" name="Text Box 8"/>
          <p:cNvSpPr txBox="1">
            <a:spLocks noChangeArrowheads="1"/>
          </p:cNvSpPr>
          <p:nvPr/>
        </p:nvSpPr>
        <p:spPr bwMode="auto">
          <a:xfrm>
            <a:off x="3648076" y="71438"/>
            <a:ext cx="37766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400" b="1">
                <a:solidFill>
                  <a:srgbClr val="0070C0"/>
                </a:solidFill>
              </a:rPr>
              <a:t>OSI Layers and Services</a:t>
            </a:r>
            <a:endParaRPr lang="en-US" altLang="ar-SA" sz="2400">
              <a:solidFill>
                <a:srgbClr val="0070C0"/>
              </a:solidFill>
            </a:endParaRPr>
          </a:p>
        </p:txBody>
      </p:sp>
      <p:sp>
        <p:nvSpPr>
          <p:cNvPr id="39943"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39944" name="Object 10"/>
          <p:cNvGraphicFramePr>
            <a:graphicFrameLocks noChangeAspect="1"/>
          </p:cNvGraphicFramePr>
          <p:nvPr>
            <p:extLst>
              <p:ext uri="{D42A27DB-BD31-4B8C-83A1-F6EECF244321}">
                <p14:modId xmlns:p14="http://schemas.microsoft.com/office/powerpoint/2010/main" val="623155365"/>
              </p:ext>
            </p:extLst>
          </p:nvPr>
        </p:nvGraphicFramePr>
        <p:xfrm>
          <a:off x="3200400" y="664617"/>
          <a:ext cx="6175375" cy="6699250"/>
        </p:xfrm>
        <a:graphic>
          <a:graphicData uri="http://schemas.openxmlformats.org/presentationml/2006/ole">
            <mc:AlternateContent xmlns:mc="http://schemas.openxmlformats.org/markup-compatibility/2006">
              <mc:Choice xmlns:v="urn:schemas-microsoft-com:vml" Requires="v">
                <p:oleObj spid="_x0000_s39973" name="Document" r:id="rId4" imgW="5635752" imgH="6114288" progId="Word.Document.8">
                  <p:embed/>
                </p:oleObj>
              </mc:Choice>
              <mc:Fallback>
                <p:oleObj name="Document" r:id="rId4" imgW="5635752" imgH="6114288"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664617"/>
                        <a:ext cx="6175375" cy="6699250"/>
                      </a:xfrm>
                      <a:prstGeom prst="rect">
                        <a:avLst/>
                      </a:prstGeom>
                      <a:noFill/>
                      <a:ln>
                        <a:noFill/>
                      </a:ln>
                      <a:extLst/>
                    </p:spPr>
                  </p:pic>
                </p:oleObj>
              </mc:Fallback>
            </mc:AlternateContent>
          </a:graphicData>
        </a:graphic>
      </p:graphicFrame>
      <p:sp>
        <p:nvSpPr>
          <p:cNvPr id="39945" name="Text Box 11"/>
          <p:cNvSpPr txBox="1">
            <a:spLocks noChangeArrowheads="1"/>
          </p:cNvSpPr>
          <p:nvPr/>
        </p:nvSpPr>
        <p:spPr bwMode="auto">
          <a:xfrm>
            <a:off x="315801" y="8043834"/>
            <a:ext cx="11449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dirty="0">
                <a:latin typeface="Candara" panose="020E0502030303020204" pitchFamily="34" charset="0"/>
              </a:rPr>
              <a:t> Importance of services offered by different </a:t>
            </a:r>
            <a:r>
              <a:rPr lang="en-US" altLang="ar-SA" dirty="0" smtClean="0">
                <a:latin typeface="Candara" panose="020E0502030303020204" pitchFamily="34" charset="0"/>
              </a:rPr>
              <a:t>layers and </a:t>
            </a:r>
            <a:r>
              <a:rPr lang="en-US" altLang="ar-SA" dirty="0">
                <a:latin typeface="Candara" panose="020E0502030303020204" pitchFamily="34" charset="0"/>
              </a:rPr>
              <a:t>the protocol conversion at different layers in NM</a:t>
            </a:r>
          </a:p>
        </p:txBody>
      </p:sp>
      <p:sp>
        <p:nvSpPr>
          <p:cNvPr id="39946" name="Line 13"/>
          <p:cNvSpPr>
            <a:spLocks noChangeShapeType="1"/>
          </p:cNvSpPr>
          <p:nvPr/>
        </p:nvSpPr>
        <p:spPr bwMode="auto">
          <a:xfrm>
            <a:off x="3221038" y="8675688"/>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39947" name="Text Box 14"/>
          <p:cNvSpPr txBox="1">
            <a:spLocks noChangeArrowheads="1"/>
          </p:cNvSpPr>
          <p:nvPr/>
        </p:nvSpPr>
        <p:spPr bwMode="auto">
          <a:xfrm>
            <a:off x="8462964" y="8763001"/>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1987" name="Line 3"/>
          <p:cNvSpPr>
            <a:spLocks noChangeShapeType="1"/>
          </p:cNvSpPr>
          <p:nvPr/>
        </p:nvSpPr>
        <p:spPr bwMode="auto">
          <a:xfrm>
            <a:off x="3095625" y="5995988"/>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1988" name="Rectangle 4"/>
          <p:cNvSpPr>
            <a:spLocks noChangeArrowheads="1"/>
          </p:cNvSpPr>
          <p:nvPr/>
        </p:nvSpPr>
        <p:spPr bwMode="auto">
          <a:xfrm>
            <a:off x="2568576" y="6078538"/>
            <a:ext cx="18716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41989"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41990" name="Text Box 8"/>
          <p:cNvSpPr txBox="1">
            <a:spLocks noChangeArrowheads="1"/>
          </p:cNvSpPr>
          <p:nvPr/>
        </p:nvSpPr>
        <p:spPr bwMode="auto">
          <a:xfrm>
            <a:off x="3175001" y="533400"/>
            <a:ext cx="55594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PDU Communication Model</a:t>
            </a:r>
            <a:endParaRPr lang="en-US" altLang="ar-SA" sz="3200">
              <a:solidFill>
                <a:srgbClr val="0070C0"/>
              </a:solidFill>
            </a:endParaRPr>
          </a:p>
        </p:txBody>
      </p:sp>
      <p:sp>
        <p:nvSpPr>
          <p:cNvPr id="41991"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41992" name="Object 10"/>
          <p:cNvGraphicFramePr>
            <a:graphicFrameLocks noChangeAspect="1"/>
          </p:cNvGraphicFramePr>
          <p:nvPr/>
        </p:nvGraphicFramePr>
        <p:xfrm>
          <a:off x="2420939" y="1647825"/>
          <a:ext cx="7348537" cy="4325938"/>
        </p:xfrm>
        <a:graphic>
          <a:graphicData uri="http://schemas.openxmlformats.org/presentationml/2006/ole">
            <mc:AlternateContent xmlns:mc="http://schemas.openxmlformats.org/markup-compatibility/2006">
              <mc:Choice xmlns:v="urn:schemas-microsoft-com:vml" Requires="v">
                <p:oleObj spid="_x0000_s42021" name="VISIO" r:id="rId4" imgW="8293608" imgH="4879848" progId="Visio.Drawing.4">
                  <p:embed/>
                </p:oleObj>
              </mc:Choice>
              <mc:Fallback>
                <p:oleObj name="VISIO" r:id="rId4" imgW="8293608" imgH="4879848"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0939" y="1647825"/>
                        <a:ext cx="7348537"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3" name="Text Box 11"/>
          <p:cNvSpPr txBox="1">
            <a:spLocks noChangeArrowheads="1"/>
          </p:cNvSpPr>
          <p:nvPr/>
        </p:nvSpPr>
        <p:spPr bwMode="auto">
          <a:xfrm>
            <a:off x="2565401" y="6540500"/>
            <a:ext cx="72040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sz="1800"/>
              <a:t> What is the </a:t>
            </a:r>
            <a:r>
              <a:rPr lang="en-US" altLang="ar-SA" sz="1800" b="1"/>
              <a:t>relevance</a:t>
            </a:r>
            <a:r>
              <a:rPr lang="en-US" altLang="ar-SA" sz="1800"/>
              <a:t> of </a:t>
            </a:r>
            <a:r>
              <a:rPr lang="en-US" altLang="ar-SA" sz="1800" b="1"/>
              <a:t>PDU model </a:t>
            </a:r>
            <a:r>
              <a:rPr lang="en-US" altLang="ar-SA" sz="1800"/>
              <a:t>in NM? </a:t>
            </a:r>
          </a:p>
        </p:txBody>
      </p:sp>
      <p:sp>
        <p:nvSpPr>
          <p:cNvPr id="41994"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1-18</a:t>
            </a:r>
          </a:p>
        </p:txBody>
      </p:sp>
      <p:sp>
        <p:nvSpPr>
          <p:cNvPr id="41995" name="Text Box 11"/>
          <p:cNvSpPr txBox="1">
            <a:spLocks noChangeArrowheads="1"/>
          </p:cNvSpPr>
          <p:nvPr/>
        </p:nvSpPr>
        <p:spPr bwMode="auto">
          <a:xfrm>
            <a:off x="2608263" y="7092951"/>
            <a:ext cx="72056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b="1"/>
              <a:t>Protocol Data Unit</a:t>
            </a:r>
            <a:r>
              <a:rPr lang="en-US" altLang="ar-SA" sz="1600"/>
              <a:t> (</a:t>
            </a:r>
            <a:r>
              <a:rPr lang="en-US" altLang="ar-SA" sz="1600" b="1"/>
              <a:t>PDU</a:t>
            </a:r>
            <a:r>
              <a:rPr lang="en-US" altLang="ar-SA" sz="1600"/>
              <a:t>) has the following meanings:</a:t>
            </a:r>
          </a:p>
          <a:p>
            <a:r>
              <a:rPr lang="en-US" altLang="ar-SA" sz="1600"/>
              <a:t>Information that is delivered as a unit among peer entities of a network and that may contain control information, such as address information, or user data.</a:t>
            </a:r>
            <a:endParaRPr lang="en-US" altLang="ar-SA"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4364038" y="504826"/>
            <a:ext cx="4475162" cy="285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4035" name="Line 3"/>
          <p:cNvSpPr>
            <a:spLocks noChangeShapeType="1"/>
          </p:cNvSpPr>
          <p:nvPr/>
        </p:nvSpPr>
        <p:spPr bwMode="auto">
          <a:xfrm>
            <a:off x="3278188" y="6858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4036" name="Rectangle 4"/>
          <p:cNvSpPr>
            <a:spLocks noChangeArrowheads="1"/>
          </p:cNvSpPr>
          <p:nvPr/>
        </p:nvSpPr>
        <p:spPr bwMode="auto">
          <a:xfrm>
            <a:off x="2667000" y="68580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44037" name="Text Box 8"/>
          <p:cNvSpPr txBox="1">
            <a:spLocks noChangeArrowheads="1"/>
          </p:cNvSpPr>
          <p:nvPr/>
        </p:nvSpPr>
        <p:spPr bwMode="auto">
          <a:xfrm>
            <a:off x="2493964" y="173038"/>
            <a:ext cx="1870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Gateway</a:t>
            </a:r>
            <a:endParaRPr lang="en-US" altLang="ar-SA" sz="3200">
              <a:solidFill>
                <a:srgbClr val="0070C0"/>
              </a:solidFill>
            </a:endParaRPr>
          </a:p>
        </p:txBody>
      </p:sp>
      <p:sp>
        <p:nvSpPr>
          <p:cNvPr id="44038"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44039" name="Object 10"/>
          <p:cNvGraphicFramePr>
            <a:graphicFrameLocks noChangeAspect="1"/>
          </p:cNvGraphicFramePr>
          <p:nvPr/>
        </p:nvGraphicFramePr>
        <p:xfrm>
          <a:off x="3432176" y="844550"/>
          <a:ext cx="5743575" cy="6015038"/>
        </p:xfrm>
        <a:graphic>
          <a:graphicData uri="http://schemas.openxmlformats.org/presentationml/2006/ole">
            <mc:AlternateContent xmlns:mc="http://schemas.openxmlformats.org/markup-compatibility/2006">
              <mc:Choice xmlns:v="urn:schemas-microsoft-com:vml" Requires="v">
                <p:oleObj spid="_x0000_s44069" name="VISIO" r:id="rId4" imgW="6922008" imgH="7254240" progId="Visio.Drawing.4">
                  <p:embed/>
                </p:oleObj>
              </mc:Choice>
              <mc:Fallback>
                <p:oleObj name="VISIO" r:id="rId4" imgW="6922008" imgH="7254240"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176" y="844550"/>
                        <a:ext cx="5743575"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0" name="Text Box 11"/>
          <p:cNvSpPr txBox="1">
            <a:spLocks noChangeArrowheads="1"/>
          </p:cNvSpPr>
          <p:nvPr/>
        </p:nvSpPr>
        <p:spPr bwMode="auto">
          <a:xfrm>
            <a:off x="3186113" y="7326314"/>
            <a:ext cx="5656262"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a:t>
            </a:r>
            <a:r>
              <a:rPr lang="en-US" altLang="ar-SA" sz="2400" b="1"/>
              <a:t>cc</a:t>
            </a:r>
            <a:r>
              <a:rPr lang="en-US" altLang="ar-SA"/>
              <a:t>: mail from a station in Novel IPX network to</a:t>
            </a:r>
            <a:br>
              <a:rPr lang="en-US" altLang="ar-SA"/>
            </a:br>
            <a:r>
              <a:rPr lang="en-US" altLang="ar-SA"/>
              <a:t>  an Internet station with SMTP e-mail</a:t>
            </a:r>
          </a:p>
        </p:txBody>
      </p:sp>
      <p:sp>
        <p:nvSpPr>
          <p:cNvPr id="44041" name="Rectangle 12"/>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44042"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4043"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1-19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6083" name="Line 3"/>
          <p:cNvSpPr>
            <a:spLocks noChangeShapeType="1"/>
          </p:cNvSpPr>
          <p:nvPr/>
        </p:nvSpPr>
        <p:spPr bwMode="auto">
          <a:xfrm>
            <a:off x="3278188" y="56388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6084" name="Rectangle 4"/>
          <p:cNvSpPr>
            <a:spLocks noChangeArrowheads="1"/>
          </p:cNvSpPr>
          <p:nvPr/>
        </p:nvSpPr>
        <p:spPr bwMode="auto">
          <a:xfrm>
            <a:off x="2438400" y="572135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46085"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46086" name="Text Box 8"/>
          <p:cNvSpPr txBox="1">
            <a:spLocks noChangeArrowheads="1"/>
          </p:cNvSpPr>
          <p:nvPr/>
        </p:nvSpPr>
        <p:spPr bwMode="auto">
          <a:xfrm>
            <a:off x="3276601" y="100014"/>
            <a:ext cx="4016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a:solidFill>
                  <a:srgbClr val="0070C0"/>
                </a:solidFill>
              </a:rPr>
              <a:t>SNA, OSI, and Internet</a:t>
            </a:r>
            <a:endParaRPr lang="en-US" altLang="ar-SA" sz="2800">
              <a:solidFill>
                <a:srgbClr val="0070C0"/>
              </a:solidFill>
            </a:endParaRPr>
          </a:p>
        </p:txBody>
      </p:sp>
      <p:sp>
        <p:nvSpPr>
          <p:cNvPr id="46087"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46088" name="Object 10"/>
          <p:cNvGraphicFramePr>
            <a:graphicFrameLocks noChangeAspect="1"/>
          </p:cNvGraphicFramePr>
          <p:nvPr/>
        </p:nvGraphicFramePr>
        <p:xfrm>
          <a:off x="2774950" y="790576"/>
          <a:ext cx="6286500" cy="4905375"/>
        </p:xfrm>
        <a:graphic>
          <a:graphicData uri="http://schemas.openxmlformats.org/presentationml/2006/ole">
            <mc:AlternateContent xmlns:mc="http://schemas.openxmlformats.org/markup-compatibility/2006">
              <mc:Choice xmlns:v="urn:schemas-microsoft-com:vml" Requires="v">
                <p:oleObj spid="_x0000_s46117" name="VISIO" r:id="rId4" imgW="7495032" imgH="5849112" progId="Visio.Drawing.4">
                  <p:embed/>
                </p:oleObj>
              </mc:Choice>
              <mc:Fallback>
                <p:oleObj name="VISIO" r:id="rId4" imgW="7495032" imgH="5849112"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950" y="790576"/>
                        <a:ext cx="62865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9" name="Text Box 11"/>
          <p:cNvSpPr txBox="1">
            <a:spLocks noChangeArrowheads="1"/>
          </p:cNvSpPr>
          <p:nvPr/>
        </p:nvSpPr>
        <p:spPr bwMode="auto">
          <a:xfrm>
            <a:off x="2667001" y="6192839"/>
            <a:ext cx="601186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Similarity between SNA and OSI</a:t>
            </a:r>
          </a:p>
          <a:p>
            <a:pPr>
              <a:buFontTx/>
              <a:buChar char="•"/>
            </a:pPr>
            <a:r>
              <a:rPr lang="en-US" altLang="ar-SA"/>
              <a:t> Simplicity of Internet; specifies only layers 3 and 4</a:t>
            </a:r>
          </a:p>
          <a:p>
            <a:pPr>
              <a:buFontTx/>
              <a:buChar char="•"/>
            </a:pPr>
            <a:r>
              <a:rPr lang="en-US" altLang="ar-SA"/>
              <a:t> Integrated application layers over Internet</a:t>
            </a:r>
          </a:p>
          <a:p>
            <a:pPr>
              <a:buFontTx/>
              <a:buChar char="•"/>
            </a:pPr>
            <a:r>
              <a:rPr lang="en-US" altLang="ar-SA"/>
              <a:t> Commonality of layers 1 and 2 - IEEE standard</a:t>
            </a:r>
          </a:p>
        </p:txBody>
      </p:sp>
      <p:sp>
        <p:nvSpPr>
          <p:cNvPr id="46090"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6091"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8"/>
          <p:cNvSpPr txBox="1">
            <a:spLocks noChangeArrowheads="1"/>
          </p:cNvSpPr>
          <p:nvPr/>
        </p:nvSpPr>
        <p:spPr bwMode="auto">
          <a:xfrm>
            <a:off x="3885206" y="100014"/>
            <a:ext cx="27991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dirty="0" smtClean="0">
                <a:solidFill>
                  <a:srgbClr val="0070C0"/>
                </a:solidFill>
                <a:latin typeface="Candara" panose="020E0502030303020204" pitchFamily="34" charset="0"/>
              </a:rPr>
              <a:t>OSI</a:t>
            </a:r>
            <a:r>
              <a:rPr lang="en-US" altLang="ar-SA" sz="2800" b="1" dirty="0">
                <a:solidFill>
                  <a:srgbClr val="0070C0"/>
                </a:solidFill>
                <a:latin typeface="Candara" panose="020E0502030303020204" pitchFamily="34" charset="0"/>
              </a:rPr>
              <a:t>, and Internet</a:t>
            </a:r>
            <a:endParaRPr lang="en-US" altLang="ar-SA" sz="2800" dirty="0">
              <a:solidFill>
                <a:srgbClr val="0070C0"/>
              </a:solidFill>
              <a:latin typeface="Candara" panose="020E0502030303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32585" y="945083"/>
            <a:ext cx="4613273" cy="4032448"/>
          </a:xfrm>
          <a:prstGeom prst="rect">
            <a:avLst/>
          </a:prstGeom>
        </p:spPr>
      </p:pic>
      <p:sp>
        <p:nvSpPr>
          <p:cNvPr id="3" name="TextBox 2"/>
          <p:cNvSpPr txBox="1"/>
          <p:nvPr/>
        </p:nvSpPr>
        <p:spPr>
          <a:xfrm>
            <a:off x="295164" y="5299380"/>
            <a:ext cx="11449271" cy="830997"/>
          </a:xfrm>
          <a:prstGeom prst="rect">
            <a:avLst/>
          </a:prstGeom>
          <a:noFill/>
        </p:spPr>
        <p:txBody>
          <a:bodyPr wrap="square" rtlCol="0">
            <a:spAutoFit/>
          </a:bodyPr>
          <a:lstStyle/>
          <a:p>
            <a:r>
              <a:rPr lang="en-US" sz="1600" dirty="0">
                <a:latin typeface="Candara" panose="020E0502030303020204" pitchFamily="34" charset="0"/>
              </a:rPr>
              <a:t>The </a:t>
            </a:r>
            <a:r>
              <a:rPr lang="en-US" sz="1600" b="1" dirty="0">
                <a:latin typeface="Candara" panose="020E0502030303020204" pitchFamily="34" charset="0"/>
              </a:rPr>
              <a:t>Internet model </a:t>
            </a:r>
            <a:r>
              <a:rPr lang="en-US" sz="1600" dirty="0">
                <a:latin typeface="Candara" panose="020E0502030303020204" pitchFamily="34" charset="0"/>
              </a:rPr>
              <a:t>does not specify the two lower layers although it is obvious that they use </a:t>
            </a:r>
            <a:r>
              <a:rPr lang="en-US" sz="1600" dirty="0" smtClean="0">
                <a:latin typeface="Candara" panose="020E0502030303020204" pitchFamily="34" charset="0"/>
              </a:rPr>
              <a:t>distributed </a:t>
            </a:r>
            <a:r>
              <a:rPr lang="en-US" sz="1600" dirty="0">
                <a:latin typeface="Candara" panose="020E0502030303020204" pitchFamily="34" charset="0"/>
              </a:rPr>
              <a:t>LAN and WAN configurations. </a:t>
            </a:r>
            <a:r>
              <a:rPr lang="en-US" sz="1600" b="1" dirty="0" smtClean="0">
                <a:latin typeface="Candara" panose="020E0502030303020204" pitchFamily="34" charset="0"/>
              </a:rPr>
              <a:t>Application </a:t>
            </a:r>
            <a:r>
              <a:rPr lang="en-US" sz="1600" b="1" dirty="0">
                <a:latin typeface="Candara" panose="020E0502030303020204" pitchFamily="34" charset="0"/>
              </a:rPr>
              <a:t>layers </a:t>
            </a:r>
            <a:r>
              <a:rPr lang="en-US" sz="1600" dirty="0">
                <a:latin typeface="Candara" panose="020E0502030303020204" pitchFamily="34" charset="0"/>
              </a:rPr>
              <a:t>are combined into </a:t>
            </a:r>
            <a:r>
              <a:rPr lang="en-US" sz="1600" b="1" dirty="0">
                <a:latin typeface="Candara" panose="020E0502030303020204" pitchFamily="34" charset="0"/>
              </a:rPr>
              <a:t>application-specific </a:t>
            </a:r>
            <a:r>
              <a:rPr lang="en-US" sz="1600" b="1" dirty="0" smtClean="0">
                <a:latin typeface="Candara" panose="020E0502030303020204" pitchFamily="34" charset="0"/>
              </a:rPr>
              <a:t>protocols</a:t>
            </a:r>
            <a:r>
              <a:rPr lang="en-US" sz="1600" dirty="0" smtClean="0">
                <a:latin typeface="Candara" panose="020E0502030303020204" pitchFamily="34" charset="0"/>
              </a:rPr>
              <a:t>. </a:t>
            </a:r>
          </a:p>
          <a:p>
            <a:r>
              <a:rPr lang="en-US" sz="1600" dirty="0" smtClean="0">
                <a:latin typeface="Candara" panose="020E0502030303020204" pitchFamily="34" charset="0"/>
              </a:rPr>
              <a:t>Figure </a:t>
            </a:r>
            <a:r>
              <a:rPr lang="en-US" sz="1600" dirty="0">
                <a:latin typeface="Candara" panose="020E0502030303020204" pitchFamily="34" charset="0"/>
              </a:rPr>
              <a:t>1.18 shows a comparison of four common application-specific protocols in OSI and </a:t>
            </a:r>
            <a:r>
              <a:rPr lang="en-US" sz="1600" dirty="0" smtClean="0">
                <a:latin typeface="Candara" panose="020E0502030303020204" pitchFamily="34" charset="0"/>
              </a:rPr>
              <a:t>Internet models</a:t>
            </a:r>
            <a:r>
              <a:rPr lang="en-US" sz="1600" dirty="0">
                <a:latin typeface="Candara" panose="020E0502030303020204" pitchFamily="34" charset="0"/>
              </a:rPr>
              <a:t>. </a:t>
            </a:r>
            <a:endParaRPr lang="en-US" sz="1600" dirty="0" smtClean="0">
              <a:latin typeface="Candara" panose="020E0502030303020204" pitchFamily="34" charset="0"/>
            </a:endParaRPr>
          </a:p>
        </p:txBody>
      </p:sp>
      <p:pic>
        <p:nvPicPr>
          <p:cNvPr id="4" name="Picture 3"/>
          <p:cNvPicPr>
            <a:picLocks noChangeAspect="1"/>
          </p:cNvPicPr>
          <p:nvPr/>
        </p:nvPicPr>
        <p:blipFill>
          <a:blip r:embed="rId5"/>
          <a:stretch>
            <a:fillRect/>
          </a:stretch>
        </p:blipFill>
        <p:spPr>
          <a:xfrm>
            <a:off x="5284788" y="1259632"/>
            <a:ext cx="6103866" cy="2294774"/>
          </a:xfrm>
          <a:prstGeom prst="rect">
            <a:avLst/>
          </a:prstGeom>
        </p:spPr>
      </p:pic>
      <p:sp>
        <p:nvSpPr>
          <p:cNvPr id="15" name="Text Box 11"/>
          <p:cNvSpPr txBox="1">
            <a:spLocks noChangeArrowheads="1"/>
          </p:cNvSpPr>
          <p:nvPr/>
        </p:nvSpPr>
        <p:spPr bwMode="auto">
          <a:xfrm>
            <a:off x="535997" y="6130377"/>
            <a:ext cx="105131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800" dirty="0">
                <a:solidFill>
                  <a:srgbClr val="669900"/>
                </a:solidFill>
                <a:latin typeface="Candara" panose="020E0502030303020204" pitchFamily="34" charset="0"/>
              </a:rPr>
              <a:t>   </a:t>
            </a:r>
            <a:r>
              <a:rPr lang="en-US" altLang="ar-SA" sz="1800" b="1" dirty="0">
                <a:solidFill>
                  <a:srgbClr val="669900"/>
                </a:solidFill>
                <a:latin typeface="Candara" panose="020E0502030303020204" pitchFamily="34" charset="0"/>
              </a:rPr>
              <a:t>Internet user		  	 OSI user</a:t>
            </a:r>
            <a:endParaRPr lang="en-US" altLang="ar-SA" sz="1800" dirty="0">
              <a:solidFill>
                <a:srgbClr val="669900"/>
              </a:solidFill>
              <a:latin typeface="Candara" panose="020E0502030303020204" pitchFamily="34" charset="0"/>
            </a:endParaRPr>
          </a:p>
          <a:p>
            <a:r>
              <a:rPr lang="en-US" altLang="ar-SA" sz="1400" dirty="0">
                <a:latin typeface="Candara" panose="020E0502030303020204" pitchFamily="34" charset="0"/>
              </a:rPr>
              <a:t>Telnet				Virtual Terminal</a:t>
            </a:r>
          </a:p>
          <a:p>
            <a:endParaRPr lang="en-US" altLang="ar-SA" sz="1400" dirty="0">
              <a:latin typeface="Candara" panose="020E0502030303020204" pitchFamily="34" charset="0"/>
            </a:endParaRPr>
          </a:p>
          <a:p>
            <a:r>
              <a:rPr lang="en-US" altLang="ar-SA" sz="1400" dirty="0">
                <a:latin typeface="Candara" panose="020E0502030303020204" pitchFamily="34" charset="0"/>
              </a:rPr>
              <a:t>File Transfer</a:t>
            </a:r>
            <a:r>
              <a:rPr lang="en-US" altLang="ar-SA" sz="1400" b="1" dirty="0">
                <a:latin typeface="Candara" panose="020E0502030303020204" pitchFamily="34" charset="0"/>
              </a:rPr>
              <a:t> </a:t>
            </a:r>
            <a:r>
              <a:rPr lang="en-US" altLang="ar-SA" sz="1400" dirty="0">
                <a:latin typeface="Candara" panose="020E0502030303020204" pitchFamily="34" charset="0"/>
              </a:rPr>
              <a:t>Protocol		</a:t>
            </a:r>
            <a:r>
              <a:rPr lang="en-US" altLang="ar-SA" sz="1400" dirty="0" smtClean="0">
                <a:latin typeface="Candara" panose="020E0502030303020204" pitchFamily="34" charset="0"/>
              </a:rPr>
              <a:t>	File </a:t>
            </a:r>
            <a:r>
              <a:rPr lang="en-US" altLang="ar-SA" sz="1400" dirty="0">
                <a:latin typeface="Candara" panose="020E0502030303020204" pitchFamily="34" charset="0"/>
              </a:rPr>
              <a:t>Transfer Access &amp; </a:t>
            </a:r>
            <a:r>
              <a:rPr lang="en-US" altLang="ar-SA" sz="1400" dirty="0" smtClean="0">
                <a:latin typeface="Candara" panose="020E0502030303020204" pitchFamily="34" charset="0"/>
              </a:rPr>
              <a:t>Mgmt</a:t>
            </a:r>
            <a:r>
              <a:rPr lang="en-US" altLang="ar-SA" sz="1400" dirty="0">
                <a:latin typeface="Candara" panose="020E0502030303020204" pitchFamily="34" charset="0"/>
              </a:rPr>
              <a:t>.</a:t>
            </a:r>
          </a:p>
          <a:p>
            <a:endParaRPr lang="en-US" altLang="ar-SA" sz="1400" dirty="0">
              <a:latin typeface="Candara" panose="020E0502030303020204" pitchFamily="34" charset="0"/>
            </a:endParaRPr>
          </a:p>
          <a:p>
            <a:r>
              <a:rPr lang="en-US" altLang="ar-SA" sz="1400" dirty="0">
                <a:latin typeface="Candara" panose="020E0502030303020204" pitchFamily="34" charset="0"/>
              </a:rPr>
              <a:t>Simple Mail Transfer		</a:t>
            </a:r>
            <a:r>
              <a:rPr lang="en-US" altLang="ar-SA" sz="1400" dirty="0" smtClean="0">
                <a:latin typeface="Candara" panose="020E0502030303020204" pitchFamily="34" charset="0"/>
              </a:rPr>
              <a:t>	Message-oriented </a:t>
            </a:r>
            <a:r>
              <a:rPr lang="en-US" altLang="ar-SA" sz="1400" dirty="0">
                <a:latin typeface="Candara" panose="020E0502030303020204" pitchFamily="34" charset="0"/>
              </a:rPr>
              <a:t>Text</a:t>
            </a:r>
            <a:br>
              <a:rPr lang="en-US" altLang="ar-SA" sz="1400" dirty="0">
                <a:latin typeface="Candara" panose="020E0502030303020204" pitchFamily="34" charset="0"/>
              </a:rPr>
            </a:br>
            <a:r>
              <a:rPr lang="en-US" altLang="ar-SA" sz="1400" dirty="0">
                <a:latin typeface="Candara" panose="020E0502030303020204" pitchFamily="34" charset="0"/>
              </a:rPr>
              <a:t>Protocol 		   		Interchange Standard</a:t>
            </a:r>
          </a:p>
          <a:p>
            <a:endParaRPr lang="en-US" altLang="ar-SA" sz="1400" dirty="0">
              <a:latin typeface="Candara" panose="020E0502030303020204" pitchFamily="34" charset="0"/>
            </a:endParaRPr>
          </a:p>
          <a:p>
            <a:r>
              <a:rPr lang="en-US" altLang="ar-SA" sz="1400" dirty="0">
                <a:latin typeface="Candara" panose="020E0502030303020204" pitchFamily="34" charset="0"/>
              </a:rPr>
              <a:t>Simple Network			Common Management</a:t>
            </a:r>
            <a:br>
              <a:rPr lang="en-US" altLang="ar-SA" sz="1400" dirty="0">
                <a:latin typeface="Candara" panose="020E0502030303020204" pitchFamily="34" charset="0"/>
              </a:rPr>
            </a:br>
            <a:r>
              <a:rPr lang="en-US" altLang="ar-SA" sz="1400" dirty="0">
                <a:latin typeface="Candara" panose="020E0502030303020204" pitchFamily="34" charset="0"/>
              </a:rPr>
              <a:t>Management Protocol   		</a:t>
            </a:r>
            <a:r>
              <a:rPr lang="en-US" altLang="ar-SA" sz="1400" dirty="0" smtClean="0">
                <a:latin typeface="Candara" panose="020E0502030303020204" pitchFamily="34" charset="0"/>
              </a:rPr>
              <a:t>	Information </a:t>
            </a:r>
            <a:r>
              <a:rPr lang="en-US" altLang="ar-SA" sz="1400" dirty="0">
                <a:latin typeface="Candara" panose="020E0502030303020204" pitchFamily="34" charset="0"/>
              </a:rPr>
              <a:t>Protocol</a:t>
            </a:r>
          </a:p>
        </p:txBody>
      </p:sp>
    </p:spTree>
    <p:extLst>
      <p:ext uri="{BB962C8B-B14F-4D97-AF65-F5344CB8AC3E}">
        <p14:creationId xmlns:p14="http://schemas.microsoft.com/office/powerpoint/2010/main" val="3200415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31" name="Line 3"/>
          <p:cNvSpPr>
            <a:spLocks noChangeShapeType="1"/>
          </p:cNvSpPr>
          <p:nvPr/>
        </p:nvSpPr>
        <p:spPr bwMode="auto">
          <a:xfrm>
            <a:off x="3278188" y="4267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32" name="Rectangle 4"/>
          <p:cNvSpPr>
            <a:spLocks noChangeArrowheads="1"/>
          </p:cNvSpPr>
          <p:nvPr/>
        </p:nvSpPr>
        <p:spPr bwMode="auto">
          <a:xfrm>
            <a:off x="2514600" y="43942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dirty="0"/>
              <a:t>Notes</a:t>
            </a:r>
            <a:endParaRPr lang="en-US" altLang="ar-SA" sz="2400" b="1" dirty="0">
              <a:latin typeface="Times New Roman" panose="02020603050405020304" pitchFamily="18" charset="0"/>
            </a:endParaRPr>
          </a:p>
        </p:txBody>
      </p:sp>
      <p:sp>
        <p:nvSpPr>
          <p:cNvPr id="48133"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48134" name="Text Box 8"/>
          <p:cNvSpPr txBox="1">
            <a:spLocks noChangeArrowheads="1"/>
          </p:cNvSpPr>
          <p:nvPr/>
        </p:nvSpPr>
        <p:spPr bwMode="auto">
          <a:xfrm>
            <a:off x="2855913" y="76200"/>
            <a:ext cx="441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Application Protocols</a:t>
            </a:r>
            <a:endParaRPr lang="en-US" altLang="ar-SA" sz="3200">
              <a:solidFill>
                <a:srgbClr val="0070C0"/>
              </a:solidFill>
            </a:endParaRPr>
          </a:p>
        </p:txBody>
      </p:sp>
      <p:sp>
        <p:nvSpPr>
          <p:cNvPr id="48135"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48136" name="Object 10"/>
          <p:cNvGraphicFramePr>
            <a:graphicFrameLocks noChangeAspect="1"/>
          </p:cNvGraphicFramePr>
          <p:nvPr/>
        </p:nvGraphicFramePr>
        <p:xfrm>
          <a:off x="2641600" y="819150"/>
          <a:ext cx="6802438" cy="3321050"/>
        </p:xfrm>
        <a:graphic>
          <a:graphicData uri="http://schemas.openxmlformats.org/presentationml/2006/ole">
            <mc:AlternateContent xmlns:mc="http://schemas.openxmlformats.org/markup-compatibility/2006">
              <mc:Choice xmlns:v="urn:schemas-microsoft-com:vml" Requires="v">
                <p:oleObj spid="_x0000_s48167" name="VISIO" r:id="rId4" imgW="9470136" imgH="4623816" progId="Visio.Drawing.4">
                  <p:embed/>
                </p:oleObj>
              </mc:Choice>
              <mc:Fallback>
                <p:oleObj name="VISIO" r:id="rId4" imgW="9470136" imgH="4623816"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819150"/>
                        <a:ext cx="68024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7" name="Text Box 11"/>
          <p:cNvSpPr txBox="1">
            <a:spLocks noChangeArrowheads="1"/>
          </p:cNvSpPr>
          <p:nvPr/>
        </p:nvSpPr>
        <p:spPr bwMode="auto">
          <a:xfrm>
            <a:off x="3033713" y="4887914"/>
            <a:ext cx="6519862"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800" dirty="0">
                <a:solidFill>
                  <a:srgbClr val="669900"/>
                </a:solidFill>
              </a:rPr>
              <a:t>   </a:t>
            </a:r>
            <a:r>
              <a:rPr lang="en-US" altLang="ar-SA" sz="1800" b="1" dirty="0">
                <a:solidFill>
                  <a:srgbClr val="669900"/>
                </a:solidFill>
              </a:rPr>
              <a:t>Internet user		  	 OSI user</a:t>
            </a:r>
            <a:endParaRPr lang="en-US" altLang="ar-SA" sz="1800" dirty="0">
              <a:solidFill>
                <a:srgbClr val="669900"/>
              </a:solidFill>
            </a:endParaRPr>
          </a:p>
          <a:p>
            <a:r>
              <a:rPr lang="en-US" altLang="ar-SA" sz="1800" dirty="0"/>
              <a:t>Telnet				Virtual Terminal</a:t>
            </a:r>
          </a:p>
          <a:p>
            <a:endParaRPr lang="en-US" altLang="ar-SA" sz="1800" dirty="0"/>
          </a:p>
          <a:p>
            <a:r>
              <a:rPr lang="en-US" altLang="ar-SA" sz="1800" dirty="0"/>
              <a:t>File Transfer</a:t>
            </a:r>
            <a:r>
              <a:rPr lang="en-US" altLang="ar-SA" sz="1800" b="1" dirty="0"/>
              <a:t> </a:t>
            </a:r>
            <a:r>
              <a:rPr lang="en-US" altLang="ar-SA" sz="1800" dirty="0"/>
              <a:t>Protocol		File Transfer Access &amp; 				Mgmt.</a:t>
            </a:r>
          </a:p>
          <a:p>
            <a:endParaRPr lang="en-US" altLang="ar-SA" sz="1800" dirty="0"/>
          </a:p>
          <a:p>
            <a:r>
              <a:rPr lang="en-US" altLang="ar-SA" sz="1800" dirty="0"/>
              <a:t>Simple Mail Transfer		Message-oriented Text</a:t>
            </a:r>
            <a:br>
              <a:rPr lang="en-US" altLang="ar-SA" sz="1800" dirty="0"/>
            </a:br>
            <a:r>
              <a:rPr lang="en-US" altLang="ar-SA" sz="1800" dirty="0"/>
              <a:t>Protocol 		   		Interchange Standard</a:t>
            </a:r>
          </a:p>
          <a:p>
            <a:endParaRPr lang="en-US" altLang="ar-SA" sz="1800" dirty="0"/>
          </a:p>
          <a:p>
            <a:r>
              <a:rPr lang="en-US" altLang="ar-SA" sz="1800" dirty="0"/>
              <a:t>Simple Network			Common Management</a:t>
            </a:r>
            <a:br>
              <a:rPr lang="en-US" altLang="ar-SA" sz="1800" dirty="0"/>
            </a:br>
            <a:r>
              <a:rPr lang="en-US" altLang="ar-SA" sz="1800" dirty="0" err="1"/>
              <a:t>Management</a:t>
            </a:r>
            <a:r>
              <a:rPr lang="en-US" altLang="ar-SA" sz="1800" dirty="0"/>
              <a:t> Protocol   		Information Protocol</a:t>
            </a:r>
          </a:p>
        </p:txBody>
      </p:sp>
      <p:sp>
        <p:nvSpPr>
          <p:cNvPr id="48138" name="Rectangle 12"/>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48139"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40"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352" y="611560"/>
            <a:ext cx="11521280" cy="6143348"/>
          </a:xfrm>
          <a:prstGeom prst="rect">
            <a:avLst/>
          </a:prstGeom>
          <a:noFill/>
        </p:spPr>
        <p:txBody>
          <a:bodyPr wrap="square" rtlCol="0">
            <a:spAutoFit/>
          </a:bodyPr>
          <a:lstStyle/>
          <a:p>
            <a:pPr algn="ctr">
              <a:lnSpc>
                <a:spcPct val="150000"/>
              </a:lnSpc>
            </a:pPr>
            <a:r>
              <a:rPr lang="en-US" sz="2400" b="1" dirty="0">
                <a:latin typeface="Candara" panose="020E0502030303020204" pitchFamily="34" charset="0"/>
              </a:rPr>
              <a:t>PARTI</a:t>
            </a:r>
          </a:p>
          <a:p>
            <a:pPr algn="ctr">
              <a:lnSpc>
                <a:spcPct val="150000"/>
              </a:lnSpc>
            </a:pPr>
            <a:r>
              <a:rPr lang="en-US" sz="2400" b="1" dirty="0">
                <a:latin typeface="Candara" panose="020E0502030303020204" pitchFamily="34" charset="0"/>
              </a:rPr>
              <a:t>Background</a:t>
            </a:r>
          </a:p>
          <a:p>
            <a:pPr>
              <a:lnSpc>
                <a:spcPct val="150000"/>
              </a:lnSpc>
            </a:pPr>
            <a:r>
              <a:rPr lang="en-US" sz="1800" dirty="0" smtClean="0">
                <a:latin typeface="Candara" panose="020E0502030303020204" pitchFamily="34" charset="0"/>
              </a:rPr>
              <a:t>Chapter </a:t>
            </a:r>
            <a:r>
              <a:rPr lang="en-US" sz="1800" dirty="0">
                <a:latin typeface="Candara" panose="020E0502030303020204" pitchFamily="34" charset="0"/>
              </a:rPr>
              <a:t>1 presents an overview of </a:t>
            </a:r>
            <a:r>
              <a:rPr lang="en-US" sz="1800" b="1" dirty="0">
                <a:latin typeface="Candara" panose="020E0502030303020204" pitchFamily="34" charset="0"/>
              </a:rPr>
              <a:t>telecommunications</a:t>
            </a:r>
            <a:r>
              <a:rPr lang="en-US" sz="1800" dirty="0">
                <a:latin typeface="Candara" panose="020E0502030303020204" pitchFamily="34" charset="0"/>
              </a:rPr>
              <a:t>, </a:t>
            </a:r>
            <a:r>
              <a:rPr lang="en-US" sz="1800" b="1" dirty="0">
                <a:latin typeface="Candara" panose="020E0502030303020204" pitchFamily="34" charset="0"/>
              </a:rPr>
              <a:t>data communications</a:t>
            </a:r>
            <a:r>
              <a:rPr lang="en-US" sz="1800" dirty="0">
                <a:latin typeface="Candara" panose="020E0502030303020204" pitchFamily="34" charset="0"/>
              </a:rPr>
              <a:t>, and </a:t>
            </a:r>
            <a:r>
              <a:rPr lang="en-US" sz="1800" b="1" dirty="0" smtClean="0">
                <a:latin typeface="Candara" panose="020E0502030303020204" pitchFamily="34" charset="0"/>
              </a:rPr>
              <a:t>network management</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 </a:t>
            </a:r>
            <a:r>
              <a:rPr lang="en-US" sz="1800" dirty="0">
                <a:latin typeface="Candara" panose="020E0502030303020204" pitchFamily="34" charset="0"/>
              </a:rPr>
              <a:t>It starts with an </a:t>
            </a:r>
            <a:r>
              <a:rPr lang="en-US" sz="1800" b="1" dirty="0" smtClean="0">
                <a:latin typeface="Candara" panose="020E0502030303020204" pitchFamily="34" charset="0"/>
              </a:rPr>
              <a:t>analogy </a:t>
            </a:r>
            <a:r>
              <a:rPr lang="en-US" sz="1800" dirty="0" smtClean="0">
                <a:latin typeface="Candara" panose="020E0502030303020204" pitchFamily="34" charset="0"/>
              </a:rPr>
              <a:t>of </a:t>
            </a:r>
            <a:r>
              <a:rPr lang="en-US" sz="1800" dirty="0">
                <a:latin typeface="Candara" panose="020E0502030303020204" pitchFamily="34" charset="0"/>
              </a:rPr>
              <a:t>the </a:t>
            </a:r>
            <a:r>
              <a:rPr lang="en-US" sz="1800" b="1" dirty="0">
                <a:latin typeface="Candara" panose="020E0502030303020204" pitchFamily="34" charset="0"/>
              </a:rPr>
              <a:t>telephone network</a:t>
            </a:r>
            <a:r>
              <a:rPr lang="en-US" sz="1800" dirty="0">
                <a:latin typeface="Candara" panose="020E0502030303020204" pitchFamily="34" charset="0"/>
              </a:rPr>
              <a:t>. Telephone network almost always works, and there are reasons for </a:t>
            </a:r>
            <a:r>
              <a:rPr lang="en-US" sz="1800" dirty="0" smtClean="0">
                <a:latin typeface="Candara" panose="020E0502030303020204" pitchFamily="34" charset="0"/>
              </a:rPr>
              <a:t>its achieving </a:t>
            </a:r>
            <a:r>
              <a:rPr lang="en-US" sz="1800" b="1" dirty="0">
                <a:latin typeface="Candara" panose="020E0502030303020204" pitchFamily="34" charset="0"/>
              </a:rPr>
              <a:t>quality</a:t>
            </a:r>
            <a:r>
              <a:rPr lang="en-US" sz="1800" dirty="0">
                <a:latin typeface="Candara" panose="020E0502030303020204" pitchFamily="34" charset="0"/>
              </a:rPr>
              <a:t> and </a:t>
            </a:r>
            <a:r>
              <a:rPr lang="en-US" sz="1800" b="1" dirty="0">
                <a:latin typeface="Candara" panose="020E0502030303020204" pitchFamily="34" charset="0"/>
              </a:rPr>
              <a:t>reliability</a:t>
            </a:r>
            <a:r>
              <a:rPr lang="en-US" sz="1800" dirty="0">
                <a:latin typeface="Candara" panose="020E0502030303020204" pitchFamily="34" charset="0"/>
              </a:rPr>
              <a:t>. You will learn the </a:t>
            </a:r>
            <a:r>
              <a:rPr lang="en-US" sz="1800" b="1" dirty="0">
                <a:latin typeface="Candara" panose="020E0502030303020204" pitchFamily="34" charset="0"/>
              </a:rPr>
              <a:t>relationship</a:t>
            </a:r>
            <a:r>
              <a:rPr lang="en-US" sz="1800" dirty="0">
                <a:latin typeface="Candara" panose="020E0502030303020204" pitchFamily="34" charset="0"/>
              </a:rPr>
              <a:t> between </a:t>
            </a:r>
            <a:r>
              <a:rPr lang="en-US" sz="1800" b="1" dirty="0">
                <a:latin typeface="Candara" panose="020E0502030303020204" pitchFamily="34" charset="0"/>
              </a:rPr>
              <a:t>data</a:t>
            </a:r>
            <a:r>
              <a:rPr lang="en-US" sz="1800" dirty="0">
                <a:latin typeface="Candara" panose="020E0502030303020204" pitchFamily="34" charset="0"/>
              </a:rPr>
              <a:t> </a:t>
            </a:r>
            <a:r>
              <a:rPr lang="en-US" sz="1800" b="1" dirty="0">
                <a:latin typeface="Candara" panose="020E0502030303020204" pitchFamily="34" charset="0"/>
              </a:rPr>
              <a:t>communications</a:t>
            </a:r>
            <a:r>
              <a:rPr lang="en-US" sz="1800" dirty="0">
                <a:latin typeface="Candara" panose="020E0502030303020204" pitchFamily="34" charset="0"/>
              </a:rPr>
              <a:t> </a:t>
            </a:r>
            <a:r>
              <a:rPr lang="en-US" sz="1800" dirty="0" smtClean="0">
                <a:latin typeface="Candara" panose="020E0502030303020204" pitchFamily="34" charset="0"/>
              </a:rPr>
              <a:t>and </a:t>
            </a:r>
            <a:r>
              <a:rPr lang="en-US" sz="1800" b="1" dirty="0" smtClean="0">
                <a:latin typeface="Candara" panose="020E0502030303020204" pitchFamily="34" charset="0"/>
              </a:rPr>
              <a:t>telecommunications</a:t>
            </a:r>
            <a:r>
              <a:rPr lang="en-US" sz="1800" dirty="0" smtClean="0">
                <a:latin typeface="Candara" panose="020E0502030303020204" pitchFamily="34" charset="0"/>
              </a:rPr>
              <a:t> </a:t>
            </a:r>
            <a:r>
              <a:rPr lang="en-US" sz="1800" dirty="0">
                <a:latin typeface="Candara" panose="020E0502030303020204" pitchFamily="34" charset="0"/>
              </a:rPr>
              <a:t>and how the </a:t>
            </a:r>
            <a:r>
              <a:rPr lang="en-US" sz="1800" b="1" dirty="0">
                <a:latin typeface="Candara" panose="020E0502030303020204" pitchFamily="34" charset="0"/>
              </a:rPr>
              <a:t>distinction</a:t>
            </a:r>
            <a:r>
              <a:rPr lang="en-US" sz="1800" dirty="0">
                <a:latin typeface="Candara" panose="020E0502030303020204" pitchFamily="34" charset="0"/>
              </a:rPr>
              <a:t> between the two is slowly disappearing. The </a:t>
            </a:r>
            <a:r>
              <a:rPr lang="en-US" sz="1800" dirty="0" smtClean="0">
                <a:latin typeface="Candara" panose="020E0502030303020204" pitchFamily="34" charset="0"/>
              </a:rPr>
              <a:t>influence of </a:t>
            </a:r>
            <a:r>
              <a:rPr lang="en-US" sz="1800" b="1" dirty="0">
                <a:latin typeface="Candara" panose="020E0502030303020204" pitchFamily="34" charset="0"/>
              </a:rPr>
              <a:t>desktop</a:t>
            </a:r>
            <a:r>
              <a:rPr lang="en-US" sz="1800" dirty="0">
                <a:latin typeface="Candara" panose="020E0502030303020204" pitchFamily="34" charset="0"/>
              </a:rPr>
              <a:t> </a:t>
            </a:r>
            <a:r>
              <a:rPr lang="en-US" sz="1800" b="1" dirty="0">
                <a:latin typeface="Candara" panose="020E0502030303020204" pitchFamily="34" charset="0"/>
              </a:rPr>
              <a:t>computing</a:t>
            </a:r>
            <a:r>
              <a:rPr lang="en-US" sz="1800" dirty="0">
                <a:latin typeface="Candara" panose="020E0502030303020204" pitchFamily="34" charset="0"/>
              </a:rPr>
              <a:t> and </a:t>
            </a:r>
            <a:r>
              <a:rPr lang="en-US" sz="1800" b="1" dirty="0">
                <a:latin typeface="Candara" panose="020E0502030303020204" pitchFamily="34" charset="0"/>
              </a:rPr>
              <a:t>distributed computing environment</a:t>
            </a:r>
            <a:r>
              <a:rPr lang="en-US" sz="1800" dirty="0">
                <a:latin typeface="Candara" panose="020E0502030303020204" pitchFamily="34" charset="0"/>
              </a:rPr>
              <a:t> based on </a:t>
            </a:r>
            <a:r>
              <a:rPr lang="en-US" sz="1800" b="1" dirty="0">
                <a:latin typeface="Candara" panose="020E0502030303020204" pitchFamily="34" charset="0"/>
              </a:rPr>
              <a:t>client-server</a:t>
            </a:r>
            <a:r>
              <a:rPr lang="en-US" sz="1800" dirty="0">
                <a:latin typeface="Candara" panose="020E0502030303020204" pitchFamily="34" charset="0"/>
              </a:rPr>
              <a:t> </a:t>
            </a:r>
            <a:r>
              <a:rPr lang="en-US" sz="1800" b="1" dirty="0" smtClean="0">
                <a:latin typeface="Candara" panose="020E0502030303020204" pitchFamily="34" charset="0"/>
              </a:rPr>
              <a:t>architecture</a:t>
            </a:r>
            <a:r>
              <a:rPr lang="en-US" sz="1800" dirty="0" smtClean="0">
                <a:latin typeface="Candara" panose="020E0502030303020204" pitchFamily="34" charset="0"/>
              </a:rPr>
              <a:t> has </a:t>
            </a:r>
            <a:r>
              <a:rPr lang="en-US" sz="1800" dirty="0">
                <a:latin typeface="Candara" panose="020E0502030303020204" pitchFamily="34" charset="0"/>
              </a:rPr>
              <a:t>revolutionized computer communication. The </a:t>
            </a:r>
            <a:r>
              <a:rPr lang="en-US" sz="1800" b="1" dirty="0">
                <a:latin typeface="Candara" panose="020E0502030303020204" pitchFamily="34" charset="0"/>
              </a:rPr>
              <a:t>Internet</a:t>
            </a:r>
            <a:r>
              <a:rPr lang="en-US" sz="1800" dirty="0">
                <a:latin typeface="Candara" panose="020E0502030303020204" pitchFamily="34" charset="0"/>
              </a:rPr>
              <a:t> is a worldwide fabric and you will </a:t>
            </a:r>
            <a:r>
              <a:rPr lang="en-US" sz="1800" dirty="0" smtClean="0">
                <a:latin typeface="Candara" panose="020E0502030303020204" pitchFamily="34" charset="0"/>
              </a:rPr>
              <a:t>learn to </a:t>
            </a:r>
            <a:r>
              <a:rPr lang="en-US" sz="1800" dirty="0">
                <a:latin typeface="Candara" panose="020E0502030303020204" pitchFamily="34" charset="0"/>
              </a:rPr>
              <a:t>appreciate how information travels across it around the globe. Basics of </a:t>
            </a:r>
            <a:r>
              <a:rPr lang="en-US" sz="1800" b="1" dirty="0">
                <a:latin typeface="Candara" panose="020E0502030303020204" pitchFamily="34" charset="0"/>
              </a:rPr>
              <a:t>communication </a:t>
            </a:r>
            <a:r>
              <a:rPr lang="en-US" sz="1800" b="1" dirty="0" smtClean="0">
                <a:latin typeface="Candara" panose="020E0502030303020204" pitchFamily="34" charset="0"/>
              </a:rPr>
              <a:t>protocols</a:t>
            </a:r>
            <a:r>
              <a:rPr lang="en-US" sz="1800" dirty="0" smtClean="0">
                <a:latin typeface="Candara" panose="020E0502030303020204" pitchFamily="34" charset="0"/>
              </a:rPr>
              <a:t> and </a:t>
            </a:r>
            <a:r>
              <a:rPr lang="en-US" sz="1800" b="1" dirty="0">
                <a:latin typeface="Candara" panose="020E0502030303020204" pitchFamily="34" charset="0"/>
              </a:rPr>
              <a:t>architecture</a:t>
            </a:r>
            <a:r>
              <a:rPr lang="en-US" sz="1800" dirty="0">
                <a:latin typeface="Candara" panose="020E0502030303020204" pitchFamily="34" charset="0"/>
              </a:rPr>
              <a:t> are presented along with various </a:t>
            </a:r>
            <a:r>
              <a:rPr lang="en-US" sz="1800" b="1" dirty="0">
                <a:latin typeface="Candara" panose="020E0502030303020204" pitchFamily="34" charset="0"/>
              </a:rPr>
              <a:t>standards</a:t>
            </a:r>
            <a:r>
              <a:rPr lang="en-US" sz="1800" dirty="0">
                <a:latin typeface="Candara" panose="020E0502030303020204" pitchFamily="34" charset="0"/>
              </a:rPr>
              <a:t>. Select equivalent applications are </a:t>
            </a:r>
            <a:r>
              <a:rPr lang="en-US" sz="1800" dirty="0" smtClean="0">
                <a:latin typeface="Candara" panose="020E0502030303020204" pitchFamily="34" charset="0"/>
              </a:rPr>
              <a:t>used as </a:t>
            </a:r>
            <a:r>
              <a:rPr lang="en-US" sz="1800" dirty="0">
                <a:latin typeface="Candara" panose="020E0502030303020204" pitchFamily="34" charset="0"/>
              </a:rPr>
              <a:t>illustrations comparing the </a:t>
            </a:r>
            <a:r>
              <a:rPr lang="en-US" sz="1800" b="1" dirty="0">
                <a:latin typeface="Candara" panose="020E0502030303020204" pitchFamily="34" charset="0"/>
              </a:rPr>
              <a:t>Internet</a:t>
            </a:r>
            <a:r>
              <a:rPr lang="en-US" sz="1800" dirty="0">
                <a:latin typeface="Candara" panose="020E0502030303020204" pitchFamily="34" charset="0"/>
              </a:rPr>
              <a:t> and </a:t>
            </a:r>
            <a:r>
              <a:rPr lang="en-US" sz="1800" b="1" dirty="0">
                <a:latin typeface="Candara" panose="020E0502030303020204" pitchFamily="34" charset="0"/>
              </a:rPr>
              <a:t>OSI</a:t>
            </a:r>
            <a:r>
              <a:rPr lang="en-US" sz="1800" dirty="0">
                <a:latin typeface="Candara" panose="020E0502030303020204" pitchFamily="34" charset="0"/>
              </a:rPr>
              <a:t> </a:t>
            </a:r>
            <a:r>
              <a:rPr lang="en-US" sz="1800" b="1" dirty="0">
                <a:latin typeface="Candara" panose="020E0502030303020204" pitchFamily="34" charset="0"/>
              </a:rPr>
              <a:t>protocols</a:t>
            </a:r>
            <a:r>
              <a:rPr lang="en-US" sz="1800" dirty="0" smtClean="0">
                <a:latin typeface="Candara" panose="020E0502030303020204" pitchFamily="34" charset="0"/>
              </a:rPr>
              <a:t>.</a:t>
            </a:r>
          </a:p>
          <a:p>
            <a:pPr>
              <a:lnSpc>
                <a:spcPct val="150000"/>
              </a:lnSpc>
            </a:pPr>
            <a:endParaRPr lang="en-US" sz="1800" dirty="0">
              <a:latin typeface="Candara" panose="020E0502030303020204" pitchFamily="34" charset="0"/>
            </a:endParaRPr>
          </a:p>
          <a:p>
            <a:pPr>
              <a:lnSpc>
                <a:spcPct val="150000"/>
              </a:lnSpc>
            </a:pPr>
            <a:r>
              <a:rPr lang="en-US" sz="1800" b="1" dirty="0">
                <a:latin typeface="Candara" panose="020E0502030303020204" pitchFamily="34" charset="0"/>
              </a:rPr>
              <a:t>Network management </a:t>
            </a:r>
            <a:r>
              <a:rPr lang="en-US" sz="1800" dirty="0">
                <a:latin typeface="Candara" panose="020E0502030303020204" pitchFamily="34" charset="0"/>
              </a:rPr>
              <a:t>is more than just </a:t>
            </a:r>
            <a:r>
              <a:rPr lang="en-US" sz="1800" dirty="0" smtClean="0">
                <a:latin typeface="Candara" panose="020E0502030303020204" pitchFamily="34" charset="0"/>
              </a:rPr>
              <a:t>managing networks. Network management is </a:t>
            </a:r>
            <a:r>
              <a:rPr lang="en-US" sz="1800" dirty="0">
                <a:latin typeface="Candara" panose="020E0502030303020204" pitchFamily="34" charset="0"/>
              </a:rPr>
              <a:t>presented from the perspectives of </a:t>
            </a:r>
            <a:r>
              <a:rPr lang="en-US" sz="1800" b="1" dirty="0">
                <a:latin typeface="Candara" panose="020E0502030303020204" pitchFamily="34" charset="0"/>
              </a:rPr>
              <a:t>service management</a:t>
            </a:r>
            <a:r>
              <a:rPr lang="en-US" sz="1800" dirty="0">
                <a:latin typeface="Candara" panose="020E0502030303020204" pitchFamily="34" charset="0"/>
              </a:rPr>
              <a:t>, </a:t>
            </a:r>
            <a:r>
              <a:rPr lang="en-US" sz="1800" b="1" dirty="0">
                <a:latin typeface="Candara" panose="020E0502030303020204" pitchFamily="34" charset="0"/>
              </a:rPr>
              <a:t>operations support systems</a:t>
            </a:r>
            <a:r>
              <a:rPr lang="en-US" sz="1800" dirty="0">
                <a:latin typeface="Candara" panose="020E0502030303020204" pitchFamily="34" charset="0"/>
              </a:rPr>
              <a:t>, and </a:t>
            </a:r>
            <a:r>
              <a:rPr lang="en-US" sz="1800" b="1" dirty="0" smtClean="0">
                <a:latin typeface="Candara" panose="020E0502030303020204" pitchFamily="34" charset="0"/>
              </a:rPr>
              <a:t>business management</a:t>
            </a:r>
            <a:r>
              <a:rPr lang="en-US" sz="1800" dirty="0">
                <a:latin typeface="Candara" panose="020E0502030303020204" pitchFamily="34" charset="0"/>
              </a:rPr>
              <a:t>. The platform for a network management system is discussed based on </a:t>
            </a:r>
            <a:r>
              <a:rPr lang="en-US" sz="1800" b="1" dirty="0" smtClean="0">
                <a:latin typeface="Candara" panose="020E0502030303020204" pitchFamily="34" charset="0"/>
              </a:rPr>
              <a:t>client-server architecture</a:t>
            </a:r>
            <a:r>
              <a:rPr lang="en-US" sz="1800" dirty="0">
                <a:latin typeface="Candara" panose="020E0502030303020204" pitchFamily="34" charset="0"/>
              </a:rPr>
              <a:t>.</a:t>
            </a: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937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50179" name="Shape 421"/>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50180" name="Shape 422"/>
          <p:cNvCxnSpPr>
            <a:cxnSpLocks noChangeShapeType="1"/>
          </p:cNvCxnSpPr>
          <p:nvPr/>
        </p:nvCxnSpPr>
        <p:spPr bwMode="auto">
          <a:xfrm>
            <a:off x="3494089" y="70866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423" name="Shape 423"/>
          <p:cNvSpPr txBox="1"/>
          <p:nvPr/>
        </p:nvSpPr>
        <p:spPr>
          <a:xfrm>
            <a:off x="2930526" y="7086600"/>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424" name="Shape 424"/>
          <p:cNvSpPr txBox="1"/>
          <p:nvPr/>
        </p:nvSpPr>
        <p:spPr>
          <a:xfrm>
            <a:off x="8277225" y="8382000"/>
            <a:ext cx="420688" cy="33655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477">
                <a:solidFill>
                  <a:schemeClr val="dk1"/>
                </a:solidFill>
                <a:latin typeface="Arial"/>
                <a:ea typeface="Arial"/>
                <a:cs typeface="Arial"/>
                <a:sym typeface="Arial"/>
              </a:rPr>
              <a:t>  </a:t>
            </a:r>
          </a:p>
        </p:txBody>
      </p:sp>
      <p:sp>
        <p:nvSpPr>
          <p:cNvPr id="425" name="Shape 425"/>
          <p:cNvSpPr txBox="1"/>
          <p:nvPr/>
        </p:nvSpPr>
        <p:spPr>
          <a:xfrm>
            <a:off x="3422651" y="492125"/>
            <a:ext cx="5205413" cy="539750"/>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954" b="1">
                <a:solidFill>
                  <a:schemeClr val="dk1"/>
                </a:solidFill>
                <a:latin typeface="Arial"/>
                <a:ea typeface="Arial"/>
                <a:cs typeface="Arial"/>
                <a:sym typeface="Arial"/>
              </a:rPr>
              <a:t>Broadband Network</a:t>
            </a:r>
          </a:p>
        </p:txBody>
      </p:sp>
      <p:sp>
        <p:nvSpPr>
          <p:cNvPr id="426" name="Shape 426"/>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427" name="Shape 427"/>
          <p:cNvSpPr txBox="1"/>
          <p:nvPr/>
        </p:nvSpPr>
        <p:spPr>
          <a:xfrm>
            <a:off x="3267075" y="4887914"/>
            <a:ext cx="363538" cy="396875"/>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846">
                <a:solidFill>
                  <a:schemeClr val="dk1"/>
                </a:solidFill>
                <a:latin typeface="Arial"/>
                <a:ea typeface="Arial"/>
                <a:cs typeface="Arial"/>
                <a:sym typeface="Arial"/>
              </a:rPr>
              <a:t>   </a:t>
            </a:r>
          </a:p>
        </p:txBody>
      </p:sp>
      <p:sp>
        <p:nvSpPr>
          <p:cNvPr id="428" name="Shape 428"/>
          <p:cNvSpPr txBox="1"/>
          <p:nvPr/>
        </p:nvSpPr>
        <p:spPr>
          <a:xfrm>
            <a:off x="8332788" y="8469313"/>
            <a:ext cx="169862" cy="304800"/>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429" name="Shape 429"/>
          <p:cNvSpPr txBox="1"/>
          <p:nvPr/>
        </p:nvSpPr>
        <p:spPr>
          <a:xfrm>
            <a:off x="2930525" y="2266950"/>
            <a:ext cx="6330950" cy="0"/>
          </a:xfrm>
          <a:prstGeom prst="rect">
            <a:avLst/>
          </a:prstGeom>
          <a:noFill/>
          <a:ln>
            <a:noFill/>
          </a:ln>
        </p:spPr>
        <p:txBody>
          <a:bodyPr lIns="84392" tIns="42185" rIns="84392" bIns="42185" anchor="ctr"/>
          <a:lstStyle/>
          <a:p>
            <a:pPr>
              <a:spcBef>
                <a:spcPts val="0"/>
              </a:spcBef>
              <a:spcAft>
                <a:spcPts val="0"/>
              </a:spcAft>
              <a:defRPr/>
            </a:pPr>
            <a:endParaRPr sz="1846">
              <a:solidFill>
                <a:schemeClr val="dk1"/>
              </a:solidFill>
              <a:latin typeface="Arial"/>
              <a:ea typeface="Arial"/>
              <a:cs typeface="Arial"/>
              <a:sym typeface="Arial"/>
            </a:endParaRPr>
          </a:p>
        </p:txBody>
      </p:sp>
      <p:pic>
        <p:nvPicPr>
          <p:cNvPr id="50188" name="Shape 4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1219201"/>
            <a:ext cx="60483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 name="Shape 431"/>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a:solidFill>
                  <a:schemeClr val="dk1"/>
                </a:solidFill>
                <a:latin typeface="Arial"/>
                <a:ea typeface="Arial"/>
                <a:cs typeface="Arial"/>
                <a:sym typeface="Arial"/>
              </a:rPr>
              <a:t>Chapter 1		     	 Data Communications and NM Overview</a:t>
            </a:r>
          </a:p>
        </p:txBody>
      </p:sp>
      <p:sp>
        <p:nvSpPr>
          <p:cNvPr id="432" name="Shape 432"/>
          <p:cNvSpPr txBox="1"/>
          <p:nvPr/>
        </p:nvSpPr>
        <p:spPr>
          <a:xfrm>
            <a:off x="2930525" y="6705600"/>
            <a:ext cx="6330950" cy="304800"/>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292" b="1">
                <a:solidFill>
                  <a:schemeClr val="dk1"/>
                </a:solidFill>
                <a:latin typeface="Arial"/>
                <a:ea typeface="Arial"/>
                <a:cs typeface="Arial"/>
                <a:sym typeface="Arial"/>
              </a:rPr>
              <a:t>Figure 1.19 Broadband Network Segments and Technologies</a:t>
            </a:r>
          </a:p>
        </p:txBody>
      </p:sp>
      <p:sp>
        <p:nvSpPr>
          <p:cNvPr id="433" name="Shape 433"/>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50192" name="Shape 434"/>
          <p:cNvCxnSpPr>
            <a:cxnSpLocks noChangeShapeType="1"/>
          </p:cNvCxnSpPr>
          <p:nvPr/>
        </p:nvCxnSpPr>
        <p:spPr bwMode="auto">
          <a:xfrm>
            <a:off x="3494089" y="83820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52227" name="Shape 441"/>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52228" name="Shape 442"/>
          <p:cNvCxnSpPr>
            <a:cxnSpLocks noChangeShapeType="1"/>
          </p:cNvCxnSpPr>
          <p:nvPr/>
        </p:nvCxnSpPr>
        <p:spPr bwMode="auto">
          <a:xfrm>
            <a:off x="3494089" y="6892925"/>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443" name="Shape 443"/>
          <p:cNvSpPr txBox="1"/>
          <p:nvPr/>
        </p:nvSpPr>
        <p:spPr>
          <a:xfrm>
            <a:off x="2930526" y="6892925"/>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444" name="Shape 444"/>
          <p:cNvSpPr txBox="1"/>
          <p:nvPr/>
        </p:nvSpPr>
        <p:spPr>
          <a:xfrm>
            <a:off x="8277225" y="8382000"/>
            <a:ext cx="420688" cy="33655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477">
                <a:solidFill>
                  <a:schemeClr val="dk1"/>
                </a:solidFill>
                <a:latin typeface="Arial"/>
                <a:ea typeface="Arial"/>
                <a:cs typeface="Arial"/>
                <a:sym typeface="Arial"/>
              </a:rPr>
              <a:t>  </a:t>
            </a:r>
          </a:p>
        </p:txBody>
      </p:sp>
      <p:sp>
        <p:nvSpPr>
          <p:cNvPr id="445" name="Shape 445"/>
          <p:cNvSpPr txBox="1"/>
          <p:nvPr/>
        </p:nvSpPr>
        <p:spPr>
          <a:xfrm>
            <a:off x="3282951" y="492125"/>
            <a:ext cx="5389563" cy="539750"/>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954" b="1">
                <a:solidFill>
                  <a:schemeClr val="dk1"/>
                </a:solidFill>
                <a:latin typeface="Arial"/>
                <a:ea typeface="Arial"/>
                <a:cs typeface="Arial"/>
                <a:sym typeface="Arial"/>
              </a:rPr>
              <a:t>Broadband Access Networks</a:t>
            </a:r>
          </a:p>
        </p:txBody>
      </p:sp>
      <p:sp>
        <p:nvSpPr>
          <p:cNvPr id="446" name="Shape 446"/>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447" name="Shape 447"/>
          <p:cNvSpPr txBox="1"/>
          <p:nvPr/>
        </p:nvSpPr>
        <p:spPr>
          <a:xfrm>
            <a:off x="3267075" y="4887914"/>
            <a:ext cx="363538" cy="396875"/>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846">
                <a:solidFill>
                  <a:schemeClr val="dk1"/>
                </a:solidFill>
                <a:latin typeface="Arial"/>
                <a:ea typeface="Arial"/>
                <a:cs typeface="Arial"/>
                <a:sym typeface="Arial"/>
              </a:rPr>
              <a:t>   </a:t>
            </a:r>
          </a:p>
        </p:txBody>
      </p:sp>
      <p:sp>
        <p:nvSpPr>
          <p:cNvPr id="448" name="Shape 448"/>
          <p:cNvSpPr txBox="1"/>
          <p:nvPr/>
        </p:nvSpPr>
        <p:spPr>
          <a:xfrm>
            <a:off x="8332788" y="8469313"/>
            <a:ext cx="169862" cy="304800"/>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pic>
        <p:nvPicPr>
          <p:cNvPr id="52235" name="Shape 44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371601"/>
            <a:ext cx="552132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 name="Shape 450"/>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a:solidFill>
                  <a:schemeClr val="dk1"/>
                </a:solidFill>
                <a:latin typeface="Arial"/>
                <a:ea typeface="Arial"/>
                <a:cs typeface="Arial"/>
                <a:sym typeface="Arial"/>
              </a:rPr>
              <a:t>Chapter 1		     	 Data Communications and NM Overview</a:t>
            </a:r>
          </a:p>
        </p:txBody>
      </p:sp>
      <p:sp>
        <p:nvSpPr>
          <p:cNvPr id="451" name="Shape 451"/>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52238" name="Shape 452"/>
          <p:cNvCxnSpPr>
            <a:cxnSpLocks noChangeShapeType="1"/>
          </p:cNvCxnSpPr>
          <p:nvPr/>
        </p:nvCxnSpPr>
        <p:spPr bwMode="auto">
          <a:xfrm>
            <a:off x="3494089" y="83820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54275" name="Shape 459"/>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54276" name="Shape 460"/>
          <p:cNvCxnSpPr>
            <a:cxnSpLocks noChangeShapeType="1"/>
          </p:cNvCxnSpPr>
          <p:nvPr/>
        </p:nvCxnSpPr>
        <p:spPr bwMode="auto">
          <a:xfrm>
            <a:off x="3494089" y="6542088"/>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461" name="Shape 461"/>
          <p:cNvSpPr txBox="1"/>
          <p:nvPr/>
        </p:nvSpPr>
        <p:spPr>
          <a:xfrm>
            <a:off x="2930526" y="6542088"/>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462" name="Shape 462"/>
          <p:cNvSpPr txBox="1"/>
          <p:nvPr/>
        </p:nvSpPr>
        <p:spPr>
          <a:xfrm>
            <a:off x="8277225" y="8382000"/>
            <a:ext cx="420688" cy="33655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477">
                <a:solidFill>
                  <a:schemeClr val="dk1"/>
                </a:solidFill>
                <a:latin typeface="Arial"/>
                <a:ea typeface="Arial"/>
                <a:cs typeface="Arial"/>
                <a:sym typeface="Arial"/>
              </a:rPr>
              <a:t>  </a:t>
            </a:r>
          </a:p>
        </p:txBody>
      </p:sp>
      <p:sp>
        <p:nvSpPr>
          <p:cNvPr id="463" name="Shape 463"/>
          <p:cNvSpPr txBox="1"/>
          <p:nvPr/>
        </p:nvSpPr>
        <p:spPr>
          <a:xfrm>
            <a:off x="2930525" y="492125"/>
            <a:ext cx="6330950" cy="484188"/>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585" b="1">
                <a:solidFill>
                  <a:schemeClr val="dk1"/>
                </a:solidFill>
                <a:latin typeface="Arial"/>
                <a:ea typeface="Arial"/>
                <a:cs typeface="Arial"/>
                <a:sym typeface="Arial"/>
              </a:rPr>
              <a:t>Centrally Managed Network Issues</a:t>
            </a:r>
          </a:p>
        </p:txBody>
      </p:sp>
      <p:sp>
        <p:nvSpPr>
          <p:cNvPr id="464" name="Shape 464"/>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465" name="Shape 465"/>
          <p:cNvSpPr txBox="1"/>
          <p:nvPr/>
        </p:nvSpPr>
        <p:spPr>
          <a:xfrm>
            <a:off x="3267075" y="4887914"/>
            <a:ext cx="363538" cy="396875"/>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846">
                <a:solidFill>
                  <a:schemeClr val="dk1"/>
                </a:solidFill>
                <a:latin typeface="Arial"/>
                <a:ea typeface="Arial"/>
                <a:cs typeface="Arial"/>
                <a:sym typeface="Arial"/>
              </a:rPr>
              <a:t>   </a:t>
            </a:r>
          </a:p>
        </p:txBody>
      </p:sp>
      <p:sp>
        <p:nvSpPr>
          <p:cNvPr id="466" name="Shape 466"/>
          <p:cNvSpPr txBox="1"/>
          <p:nvPr/>
        </p:nvSpPr>
        <p:spPr>
          <a:xfrm>
            <a:off x="8332788" y="8469313"/>
            <a:ext cx="169862" cy="304800"/>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pic>
        <p:nvPicPr>
          <p:cNvPr id="54283" name="Shape 46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525" y="1406525"/>
            <a:ext cx="6330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 name="Shape 468"/>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a:solidFill>
                  <a:schemeClr val="dk1"/>
                </a:solidFill>
                <a:latin typeface="Arial"/>
                <a:ea typeface="Arial"/>
                <a:cs typeface="Arial"/>
                <a:sym typeface="Arial"/>
              </a:rPr>
              <a:t>Chapter 1		     	 Data Communications and NM Overview</a:t>
            </a:r>
          </a:p>
        </p:txBody>
      </p:sp>
      <p:sp>
        <p:nvSpPr>
          <p:cNvPr id="469" name="Shape 469"/>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54286" name="Shape 470"/>
          <p:cNvCxnSpPr>
            <a:cxnSpLocks noChangeShapeType="1"/>
          </p:cNvCxnSpPr>
          <p:nvPr/>
        </p:nvCxnSpPr>
        <p:spPr bwMode="auto">
          <a:xfrm>
            <a:off x="3494089" y="83820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6323"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56324" name="Text Box 8"/>
          <p:cNvSpPr txBox="1">
            <a:spLocks noChangeArrowheads="1"/>
          </p:cNvSpPr>
          <p:nvPr/>
        </p:nvSpPr>
        <p:spPr bwMode="auto">
          <a:xfrm>
            <a:off x="3721100" y="25400"/>
            <a:ext cx="378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NM Case Histories</a:t>
            </a:r>
            <a:endParaRPr lang="en-US" altLang="ar-SA" sz="3200">
              <a:solidFill>
                <a:srgbClr val="0070C0"/>
              </a:solidFill>
            </a:endParaRPr>
          </a:p>
        </p:txBody>
      </p:sp>
      <p:sp>
        <p:nvSpPr>
          <p:cNvPr id="56325"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56326" name="Text Box 10"/>
          <p:cNvSpPr txBox="1">
            <a:spLocks noChangeArrowheads="1"/>
          </p:cNvSpPr>
          <p:nvPr/>
        </p:nvSpPr>
        <p:spPr bwMode="auto">
          <a:xfrm>
            <a:off x="2595563" y="706439"/>
            <a:ext cx="34782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The case of the Footprint</a:t>
            </a:r>
          </a:p>
          <a:p>
            <a:pPr>
              <a:buFontTx/>
              <a:buChar char="•"/>
            </a:pPr>
            <a:r>
              <a:rPr lang="en-US" altLang="ar-SA"/>
              <a:t> Case of the crashing bridge</a:t>
            </a:r>
          </a:p>
        </p:txBody>
      </p:sp>
      <p:graphicFrame>
        <p:nvGraphicFramePr>
          <p:cNvPr id="56327" name="Object 11"/>
          <p:cNvGraphicFramePr>
            <a:graphicFrameLocks noChangeAspect="1"/>
          </p:cNvGraphicFramePr>
          <p:nvPr/>
        </p:nvGraphicFramePr>
        <p:xfrm>
          <a:off x="2595563" y="2051051"/>
          <a:ext cx="7110412" cy="5203825"/>
        </p:xfrm>
        <a:graphic>
          <a:graphicData uri="http://schemas.openxmlformats.org/presentationml/2006/ole">
            <mc:AlternateContent xmlns:mc="http://schemas.openxmlformats.org/markup-compatibility/2006">
              <mc:Choice xmlns:v="urn:schemas-microsoft-com:vml" Requires="v">
                <p:oleObj spid="_x0000_s56355" name="VISIO" r:id="rId4" imgW="9616440" imgH="7037832" progId="Visio.Drawing.4">
                  <p:embed/>
                </p:oleObj>
              </mc:Choice>
              <mc:Fallback>
                <p:oleObj name="VISIO" r:id="rId4" imgW="9616440" imgH="7037832" progId="Visio.Drawing.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563" y="2051051"/>
                        <a:ext cx="7110412"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8" name="Line 13"/>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6329" name="Text Box 14"/>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8371" name="Line 3"/>
          <p:cNvSpPr>
            <a:spLocks noChangeShapeType="1"/>
          </p:cNvSpPr>
          <p:nvPr/>
        </p:nvSpPr>
        <p:spPr bwMode="auto">
          <a:xfrm>
            <a:off x="3278188" y="52578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8372" name="Rectangle 4"/>
          <p:cNvSpPr>
            <a:spLocks noChangeArrowheads="1"/>
          </p:cNvSpPr>
          <p:nvPr/>
        </p:nvSpPr>
        <p:spPr bwMode="auto">
          <a:xfrm>
            <a:off x="2667000" y="52578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58373"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58374" name="Text Box 8"/>
          <p:cNvSpPr txBox="1">
            <a:spLocks noChangeArrowheads="1"/>
          </p:cNvSpPr>
          <p:nvPr/>
        </p:nvSpPr>
        <p:spPr bwMode="auto">
          <a:xfrm>
            <a:off x="3505200" y="1"/>
            <a:ext cx="3784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3200" b="1">
                <a:solidFill>
                  <a:srgbClr val="0070C0"/>
                </a:solidFill>
              </a:rPr>
              <a:t>Common </a:t>
            </a:r>
          </a:p>
          <a:p>
            <a:r>
              <a:rPr lang="en-US" altLang="ar-SA" sz="3200" b="1">
                <a:solidFill>
                  <a:srgbClr val="0070C0"/>
                </a:solidFill>
              </a:rPr>
              <a:t>Network Problems</a:t>
            </a:r>
            <a:endParaRPr lang="en-US" altLang="ar-SA" sz="3200">
              <a:solidFill>
                <a:srgbClr val="0070C0"/>
              </a:solidFill>
            </a:endParaRPr>
          </a:p>
        </p:txBody>
      </p:sp>
      <p:sp>
        <p:nvSpPr>
          <p:cNvPr id="58375"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58376" name="Text Box 10"/>
          <p:cNvSpPr txBox="1">
            <a:spLocks noChangeArrowheads="1"/>
          </p:cNvSpPr>
          <p:nvPr/>
        </p:nvSpPr>
        <p:spPr bwMode="auto">
          <a:xfrm>
            <a:off x="3505201" y="1373189"/>
            <a:ext cx="6048375" cy="297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30000"/>
              </a:lnSpc>
              <a:buFont typeface="Wingdings" panose="05000000000000000000" pitchFamily="2" charset="2"/>
              <a:buChar char="§"/>
            </a:pPr>
            <a:r>
              <a:rPr lang="en-US" altLang="ar-SA" sz="2400" b="1">
                <a:solidFill>
                  <a:srgbClr val="002060"/>
                </a:solidFill>
                <a:latin typeface="Candara" panose="020E0502030303020204" pitchFamily="34" charset="0"/>
              </a:rPr>
              <a:t> Loss of connectivity</a:t>
            </a:r>
          </a:p>
          <a:p>
            <a:pPr>
              <a:lnSpc>
                <a:spcPct val="130000"/>
              </a:lnSpc>
              <a:buFont typeface="Wingdings" panose="05000000000000000000" pitchFamily="2" charset="2"/>
              <a:buChar char="§"/>
            </a:pPr>
            <a:r>
              <a:rPr lang="en-US" altLang="ar-SA" sz="2400" b="1">
                <a:solidFill>
                  <a:srgbClr val="002060"/>
                </a:solidFill>
                <a:latin typeface="Candara" panose="020E0502030303020204" pitchFamily="34" charset="0"/>
              </a:rPr>
              <a:t> Duplicate IP address</a:t>
            </a:r>
          </a:p>
          <a:p>
            <a:pPr>
              <a:lnSpc>
                <a:spcPct val="130000"/>
              </a:lnSpc>
              <a:buFont typeface="Wingdings" panose="05000000000000000000" pitchFamily="2" charset="2"/>
              <a:buChar char="§"/>
            </a:pPr>
            <a:r>
              <a:rPr lang="en-US" altLang="ar-SA" sz="2400" b="1">
                <a:solidFill>
                  <a:srgbClr val="002060"/>
                </a:solidFill>
                <a:latin typeface="Candara" panose="020E0502030303020204" pitchFamily="34" charset="0"/>
              </a:rPr>
              <a:t> Intermittent (interrupted) problems</a:t>
            </a:r>
          </a:p>
          <a:p>
            <a:pPr>
              <a:lnSpc>
                <a:spcPct val="130000"/>
              </a:lnSpc>
              <a:buFont typeface="Wingdings" panose="05000000000000000000" pitchFamily="2" charset="2"/>
              <a:buChar char="§"/>
            </a:pPr>
            <a:r>
              <a:rPr lang="en-US" altLang="ar-SA" sz="2400" b="1">
                <a:solidFill>
                  <a:srgbClr val="002060"/>
                </a:solidFill>
                <a:latin typeface="Candara" panose="020E0502030303020204" pitchFamily="34" charset="0"/>
              </a:rPr>
              <a:t> Network configuration issues</a:t>
            </a:r>
          </a:p>
          <a:p>
            <a:pPr>
              <a:lnSpc>
                <a:spcPct val="130000"/>
              </a:lnSpc>
              <a:buFont typeface="Wingdings" panose="05000000000000000000" pitchFamily="2" charset="2"/>
              <a:buChar char="§"/>
            </a:pPr>
            <a:r>
              <a:rPr lang="en-US" altLang="ar-SA" sz="2400" b="1">
                <a:solidFill>
                  <a:srgbClr val="002060"/>
                </a:solidFill>
                <a:latin typeface="Candara" panose="020E0502030303020204" pitchFamily="34" charset="0"/>
              </a:rPr>
              <a:t> Non-problems</a:t>
            </a:r>
          </a:p>
          <a:p>
            <a:pPr>
              <a:lnSpc>
                <a:spcPct val="130000"/>
              </a:lnSpc>
              <a:buFont typeface="Wingdings" panose="05000000000000000000" pitchFamily="2" charset="2"/>
              <a:buChar char="§"/>
            </a:pPr>
            <a:r>
              <a:rPr lang="en-US" altLang="ar-SA" sz="2400" b="1">
                <a:solidFill>
                  <a:srgbClr val="002060"/>
                </a:solidFill>
                <a:latin typeface="Candara" panose="020E0502030303020204" pitchFamily="34" charset="0"/>
              </a:rPr>
              <a:t> Performance problems</a:t>
            </a:r>
          </a:p>
        </p:txBody>
      </p:sp>
      <p:sp>
        <p:nvSpPr>
          <p:cNvPr id="58377" name="Rectangle 11"/>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58378" name="Line 12"/>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8379" name="Text Box 13"/>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0419" name="Line 3"/>
          <p:cNvSpPr>
            <a:spLocks noChangeShapeType="1"/>
          </p:cNvSpPr>
          <p:nvPr/>
        </p:nvSpPr>
        <p:spPr bwMode="auto">
          <a:xfrm>
            <a:off x="3200400" y="55800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0420" name="Rectangle 4"/>
          <p:cNvSpPr>
            <a:spLocks noChangeArrowheads="1"/>
          </p:cNvSpPr>
          <p:nvPr/>
        </p:nvSpPr>
        <p:spPr bwMode="auto">
          <a:xfrm>
            <a:off x="2514600" y="5754688"/>
            <a:ext cx="152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60421"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50182" name="Text Box 8"/>
          <p:cNvSpPr txBox="1">
            <a:spLocks noChangeArrowheads="1"/>
          </p:cNvSpPr>
          <p:nvPr/>
        </p:nvSpPr>
        <p:spPr bwMode="auto">
          <a:xfrm>
            <a:off x="3005139" y="100013"/>
            <a:ext cx="26431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a:solidFill>
                  <a:srgbClr val="0070C0"/>
                </a:solidFill>
                <a:effectLst>
                  <a:outerShdw blurRad="38100" dist="38100" dir="2700000" algn="tl">
                    <a:srgbClr val="000000">
                      <a:alpha val="43137"/>
                    </a:srgbClr>
                  </a:outerShdw>
                </a:effectLst>
              </a:rPr>
              <a:t>Challenges</a:t>
            </a:r>
            <a:r>
              <a:rPr lang="en-US" altLang="ar-SA" sz="2800" b="1" dirty="0">
                <a:solidFill>
                  <a:srgbClr val="0070C0"/>
                </a:solidFill>
              </a:rPr>
              <a:t> of </a:t>
            </a:r>
          </a:p>
          <a:p>
            <a:pPr>
              <a:defRPr/>
            </a:pPr>
            <a:r>
              <a:rPr lang="en-US" altLang="ar-SA" sz="3200" b="1" dirty="0">
                <a:solidFill>
                  <a:srgbClr val="0070C0"/>
                </a:solidFill>
              </a:rPr>
              <a:t>IT Managers</a:t>
            </a:r>
            <a:endParaRPr lang="en-US" altLang="ar-SA" sz="3200" dirty="0">
              <a:solidFill>
                <a:srgbClr val="0070C0"/>
              </a:solidFill>
            </a:endParaRPr>
          </a:p>
        </p:txBody>
      </p:sp>
      <p:sp>
        <p:nvSpPr>
          <p:cNvPr id="60423"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60424" name="Text Box 10"/>
          <p:cNvSpPr txBox="1">
            <a:spLocks noChangeArrowheads="1"/>
          </p:cNvSpPr>
          <p:nvPr/>
        </p:nvSpPr>
        <p:spPr bwMode="auto">
          <a:xfrm>
            <a:off x="2784475" y="1219201"/>
            <a:ext cx="64008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Reliability</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Non-real time problems</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Rapid technological advance</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Managing client/server environment</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Scalability</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Troubleshooting tools and systems</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Trouble prediction</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Standardization of operations - NMS helps</a:t>
            </a:r>
          </a:p>
          <a:p>
            <a:pPr>
              <a:lnSpc>
                <a:spcPct val="120000"/>
              </a:lnSpc>
              <a:buFont typeface="Wingdings" panose="05000000000000000000" pitchFamily="2" charset="2"/>
              <a:buChar char="§"/>
            </a:pPr>
            <a:r>
              <a:rPr lang="en-US" altLang="ar-SA" sz="2400" b="1">
                <a:solidFill>
                  <a:srgbClr val="002060"/>
                </a:solidFill>
                <a:latin typeface="Candara" panose="020E0502030303020204" pitchFamily="34" charset="0"/>
              </a:rPr>
              <a:t> Centralized management vs. “sneaker-net”</a:t>
            </a:r>
          </a:p>
        </p:txBody>
      </p:sp>
      <p:sp>
        <p:nvSpPr>
          <p:cNvPr id="60425" name="Rectangle 11"/>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60426" name="Line 12"/>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0427" name="Text Box 13"/>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7"/>
          <p:cNvSpPr>
            <a:spLocks noChangeArrowheads="1"/>
          </p:cNvSpPr>
          <p:nvPr/>
        </p:nvSpPr>
        <p:spPr bwMode="auto">
          <a:xfrm>
            <a:off x="8458200" y="83820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ar-SA" sz="1600"/>
          </a:p>
          <a:p>
            <a:r>
              <a:rPr lang="en-US" altLang="ar-SA" sz="1600"/>
              <a:t>  </a:t>
            </a:r>
            <a:endParaRPr lang="en-US" altLang="ar-SA" sz="1600" b="1"/>
          </a:p>
        </p:txBody>
      </p:sp>
      <p:sp>
        <p:nvSpPr>
          <p:cNvPr id="52230" name="Text Box 8"/>
          <p:cNvSpPr txBox="1">
            <a:spLocks noChangeArrowheads="1"/>
          </p:cNvSpPr>
          <p:nvPr/>
        </p:nvSpPr>
        <p:spPr bwMode="auto">
          <a:xfrm>
            <a:off x="218648" y="145855"/>
            <a:ext cx="11782008" cy="113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defRPr/>
            </a:pPr>
            <a:r>
              <a:rPr lang="en-US" altLang="ar-SA" sz="2400" b="1" dirty="0">
                <a:solidFill>
                  <a:srgbClr val="0070C0"/>
                </a:solidFill>
                <a:effectLst>
                  <a:outerShdw blurRad="38100" dist="38100" dir="2700000" algn="tl">
                    <a:srgbClr val="000000">
                      <a:alpha val="43137"/>
                    </a:srgbClr>
                  </a:outerShdw>
                </a:effectLst>
              </a:rPr>
              <a:t>1.9</a:t>
            </a:r>
            <a:r>
              <a:rPr lang="en-US" altLang="ar-SA" sz="2400" b="1" dirty="0">
                <a:solidFill>
                  <a:srgbClr val="0070C0"/>
                </a:solidFill>
              </a:rPr>
              <a:t> </a:t>
            </a:r>
            <a:r>
              <a:rPr lang="en-US" altLang="ar-SA" sz="2400" b="1" dirty="0" smtClean="0">
                <a:solidFill>
                  <a:srgbClr val="0070C0"/>
                </a:solidFill>
              </a:rPr>
              <a:t>- NETWORK </a:t>
            </a:r>
            <a:r>
              <a:rPr lang="en-US" altLang="ar-SA" sz="2400" b="1" dirty="0">
                <a:solidFill>
                  <a:srgbClr val="0070C0"/>
                </a:solidFill>
              </a:rPr>
              <a:t>MANAGEMENT: </a:t>
            </a:r>
            <a:endParaRPr lang="en-US" altLang="ar-SA" sz="2400" b="1" dirty="0" smtClean="0">
              <a:solidFill>
                <a:srgbClr val="0070C0"/>
              </a:solidFill>
            </a:endParaRPr>
          </a:p>
          <a:p>
            <a:pPr>
              <a:lnSpc>
                <a:spcPct val="150000"/>
              </a:lnSpc>
              <a:defRPr/>
            </a:pPr>
            <a:r>
              <a:rPr lang="en-US" altLang="ar-SA" sz="2400" b="1" dirty="0">
                <a:solidFill>
                  <a:srgbClr val="0070C0"/>
                </a:solidFill>
              </a:rPr>
              <a:t> </a:t>
            </a:r>
            <a:r>
              <a:rPr lang="en-US" altLang="ar-SA" sz="2400" b="1" dirty="0" smtClean="0">
                <a:solidFill>
                  <a:srgbClr val="0070C0"/>
                </a:solidFill>
              </a:rPr>
              <a:t>        </a:t>
            </a:r>
            <a:r>
              <a:rPr lang="en-US" altLang="ar-SA" sz="2400" b="1" dirty="0" smtClean="0">
                <a:solidFill>
                  <a:srgbClr val="00B0F0"/>
                </a:solidFill>
              </a:rPr>
              <a:t>GOALS</a:t>
            </a:r>
            <a:r>
              <a:rPr lang="en-US" altLang="ar-SA" sz="2400" b="1" dirty="0">
                <a:solidFill>
                  <a:srgbClr val="0070C0"/>
                </a:solidFill>
              </a:rPr>
              <a:t>, </a:t>
            </a:r>
            <a:r>
              <a:rPr lang="en-US" altLang="ar-SA" sz="2400" b="1" dirty="0" smtClean="0">
                <a:solidFill>
                  <a:srgbClr val="00B0F0"/>
                </a:solidFill>
              </a:rPr>
              <a:t>ORGANIZATION</a:t>
            </a:r>
            <a:r>
              <a:rPr lang="en-US" altLang="ar-SA" sz="2400" b="1" dirty="0" smtClean="0">
                <a:solidFill>
                  <a:srgbClr val="0070C0"/>
                </a:solidFill>
              </a:rPr>
              <a:t>, AND </a:t>
            </a:r>
            <a:r>
              <a:rPr lang="en-US" altLang="ar-SA" sz="2400" b="1" dirty="0">
                <a:solidFill>
                  <a:srgbClr val="00B0F0"/>
                </a:solidFill>
              </a:rPr>
              <a:t>FUNCTIONS</a:t>
            </a:r>
            <a:endParaRPr lang="en-US" altLang="ar-SA" sz="2400" dirty="0">
              <a:solidFill>
                <a:srgbClr val="00B0F0"/>
              </a:solidFill>
            </a:endParaRPr>
          </a:p>
        </p:txBody>
      </p:sp>
      <p:sp>
        <p:nvSpPr>
          <p:cNvPr id="2" name="TextBox 1"/>
          <p:cNvSpPr txBox="1"/>
          <p:nvPr/>
        </p:nvSpPr>
        <p:spPr>
          <a:xfrm>
            <a:off x="218648" y="1763688"/>
            <a:ext cx="11854016" cy="4247317"/>
          </a:xfrm>
          <a:prstGeom prst="rect">
            <a:avLst/>
          </a:prstGeom>
          <a:noFill/>
        </p:spPr>
        <p:txBody>
          <a:bodyPr wrap="square" rtlCol="0">
            <a:spAutoFit/>
          </a:bodyPr>
          <a:lstStyle/>
          <a:p>
            <a:pPr>
              <a:spcAft>
                <a:spcPts val="1200"/>
              </a:spcAft>
            </a:pPr>
            <a:r>
              <a:rPr lang="en-US" b="1" dirty="0">
                <a:latin typeface="Candara" panose="020E0502030303020204" pitchFamily="34" charset="0"/>
              </a:rPr>
              <a:t>Network Management </a:t>
            </a:r>
            <a:r>
              <a:rPr lang="en-US" dirty="0">
                <a:latin typeface="Candara" panose="020E0502030303020204" pitchFamily="34" charset="0"/>
              </a:rPr>
              <a:t>can be defined as </a:t>
            </a:r>
            <a:r>
              <a:rPr lang="en-US" b="1" dirty="0">
                <a:solidFill>
                  <a:srgbClr val="669900"/>
                </a:solidFill>
                <a:latin typeface="Candara" panose="020E0502030303020204" pitchFamily="34" charset="0"/>
              </a:rPr>
              <a:t>Operations</a:t>
            </a:r>
            <a:r>
              <a:rPr lang="en-US" dirty="0">
                <a:latin typeface="Candara" panose="020E0502030303020204" pitchFamily="34" charset="0"/>
              </a:rPr>
              <a:t>, </a:t>
            </a:r>
            <a:r>
              <a:rPr lang="en-US" b="1" dirty="0">
                <a:solidFill>
                  <a:srgbClr val="669900"/>
                </a:solidFill>
                <a:latin typeface="Candara" panose="020E0502030303020204" pitchFamily="34" charset="0"/>
              </a:rPr>
              <a:t>Administration</a:t>
            </a:r>
            <a:r>
              <a:rPr lang="en-US" dirty="0">
                <a:latin typeface="Candara" panose="020E0502030303020204" pitchFamily="34" charset="0"/>
              </a:rPr>
              <a:t>, </a:t>
            </a:r>
            <a:r>
              <a:rPr lang="en-US" b="1" dirty="0">
                <a:solidFill>
                  <a:srgbClr val="669900"/>
                </a:solidFill>
                <a:latin typeface="Candara" panose="020E0502030303020204" pitchFamily="34" charset="0"/>
              </a:rPr>
              <a:t>Maintenance</a:t>
            </a:r>
            <a:r>
              <a:rPr lang="en-US" dirty="0">
                <a:latin typeface="Candara" panose="020E0502030303020204" pitchFamily="34" charset="0"/>
              </a:rPr>
              <a:t>, and </a:t>
            </a:r>
            <a:r>
              <a:rPr lang="en-US" b="1" dirty="0" smtClean="0">
                <a:solidFill>
                  <a:srgbClr val="669900"/>
                </a:solidFill>
                <a:latin typeface="Candara" panose="020E0502030303020204" pitchFamily="34" charset="0"/>
              </a:rPr>
              <a:t>Provisioning</a:t>
            </a:r>
            <a:r>
              <a:rPr lang="en-US" dirty="0" smtClean="0">
                <a:solidFill>
                  <a:srgbClr val="669900"/>
                </a:solidFill>
                <a:latin typeface="Candara" panose="020E0502030303020204" pitchFamily="34" charset="0"/>
              </a:rPr>
              <a:t> </a:t>
            </a:r>
            <a:r>
              <a:rPr lang="en-US" dirty="0" smtClean="0">
                <a:latin typeface="Candara" panose="020E0502030303020204" pitchFamily="34" charset="0"/>
              </a:rPr>
              <a:t>(</a:t>
            </a:r>
            <a:r>
              <a:rPr lang="en-US" b="1" dirty="0" smtClean="0">
                <a:solidFill>
                  <a:srgbClr val="669900"/>
                </a:solidFill>
                <a:latin typeface="Candara" panose="020E0502030303020204" pitchFamily="34" charset="0"/>
              </a:rPr>
              <a:t>OAMP</a:t>
            </a:r>
            <a:r>
              <a:rPr lang="en-US" dirty="0">
                <a:latin typeface="Candara" panose="020E0502030303020204" pitchFamily="34" charset="0"/>
              </a:rPr>
              <a:t>) of </a:t>
            </a:r>
            <a:r>
              <a:rPr lang="en-US" b="1" dirty="0">
                <a:latin typeface="Candara" panose="020E0502030303020204" pitchFamily="34" charset="0"/>
              </a:rPr>
              <a:t>network</a:t>
            </a:r>
            <a:r>
              <a:rPr lang="en-US" dirty="0">
                <a:latin typeface="Candara" panose="020E0502030303020204" pitchFamily="34" charset="0"/>
              </a:rPr>
              <a:t> and </a:t>
            </a:r>
            <a:r>
              <a:rPr lang="en-US" b="1" dirty="0">
                <a:latin typeface="Candara" panose="020E0502030303020204" pitchFamily="34" charset="0"/>
              </a:rPr>
              <a:t>services</a:t>
            </a:r>
            <a:r>
              <a:rPr lang="en-US" dirty="0">
                <a:latin typeface="Candara" panose="020E0502030303020204" pitchFamily="34" charset="0"/>
              </a:rPr>
              <a:t>. </a:t>
            </a:r>
            <a:endParaRPr lang="en-US" dirty="0" smtClean="0">
              <a:latin typeface="Candara" panose="020E0502030303020204" pitchFamily="34" charset="0"/>
            </a:endParaRPr>
          </a:p>
          <a:p>
            <a:pPr marL="342900" indent="-342900">
              <a:spcAft>
                <a:spcPts val="1200"/>
              </a:spcAft>
              <a:buFont typeface="Wingdings" panose="05000000000000000000" pitchFamily="2" charset="2"/>
              <a:buChar char="§"/>
            </a:pPr>
            <a:r>
              <a:rPr lang="en-US" dirty="0" smtClean="0">
                <a:latin typeface="Candara" panose="020E0502030303020204" pitchFamily="34" charset="0"/>
              </a:rPr>
              <a:t>The </a:t>
            </a:r>
            <a:r>
              <a:rPr lang="en-US" b="1" dirty="0">
                <a:solidFill>
                  <a:srgbClr val="669900"/>
                </a:solidFill>
                <a:latin typeface="Candara" panose="020E0502030303020204" pitchFamily="34" charset="0"/>
              </a:rPr>
              <a:t>Operations group </a:t>
            </a:r>
            <a:r>
              <a:rPr lang="en-US" dirty="0">
                <a:latin typeface="Candara" panose="020E0502030303020204" pitchFamily="34" charset="0"/>
              </a:rPr>
              <a:t>is concerned with daily </a:t>
            </a:r>
            <a:r>
              <a:rPr lang="en-US" b="1" dirty="0">
                <a:latin typeface="Candara" panose="020E0502030303020204" pitchFamily="34" charset="0"/>
              </a:rPr>
              <a:t>operations</a:t>
            </a:r>
            <a:r>
              <a:rPr lang="en-US" dirty="0">
                <a:latin typeface="Candara" panose="020E0502030303020204" pitchFamily="34" charset="0"/>
              </a:rPr>
              <a:t> in </a:t>
            </a:r>
            <a:r>
              <a:rPr lang="en-US" dirty="0" smtClean="0">
                <a:latin typeface="Candara" panose="020E0502030303020204" pitchFamily="34" charset="0"/>
              </a:rPr>
              <a:t>providing </a:t>
            </a:r>
            <a:r>
              <a:rPr lang="en-US" b="1" dirty="0" smtClean="0">
                <a:latin typeface="Candara" panose="020E0502030303020204" pitchFamily="34" charset="0"/>
              </a:rPr>
              <a:t>network </a:t>
            </a:r>
            <a:r>
              <a:rPr lang="en-US" b="1" dirty="0">
                <a:solidFill>
                  <a:srgbClr val="CC9900"/>
                </a:solidFill>
                <a:latin typeface="Candara" panose="020E0502030303020204" pitchFamily="34" charset="0"/>
              </a:rPr>
              <a:t>services</a:t>
            </a:r>
            <a:r>
              <a:rPr lang="en-US" dirty="0">
                <a:latin typeface="Candara" panose="020E0502030303020204" pitchFamily="34" charset="0"/>
              </a:rPr>
              <a:t>. </a:t>
            </a:r>
            <a:endParaRPr lang="en-US" dirty="0" smtClean="0">
              <a:latin typeface="Candara" panose="020E0502030303020204" pitchFamily="34" charset="0"/>
            </a:endParaRPr>
          </a:p>
          <a:p>
            <a:pPr marL="342900" indent="-342900">
              <a:spcAft>
                <a:spcPts val="1200"/>
              </a:spcAft>
              <a:buFont typeface="Wingdings" panose="05000000000000000000" pitchFamily="2" charset="2"/>
              <a:buChar char="§"/>
            </a:pPr>
            <a:r>
              <a:rPr lang="en-US" dirty="0" smtClean="0">
                <a:latin typeface="Candara" panose="020E0502030303020204" pitchFamily="34" charset="0"/>
              </a:rPr>
              <a:t>The </a:t>
            </a:r>
            <a:r>
              <a:rPr lang="en-US" b="1" dirty="0">
                <a:solidFill>
                  <a:srgbClr val="669900"/>
                </a:solidFill>
                <a:latin typeface="Candara" panose="020E0502030303020204" pitchFamily="34" charset="0"/>
              </a:rPr>
              <a:t>network Administration </a:t>
            </a:r>
            <a:r>
              <a:rPr lang="en-US" dirty="0">
                <a:latin typeface="Candara" panose="020E0502030303020204" pitchFamily="34" charset="0"/>
              </a:rPr>
              <a:t>is concerned with establishing and </a:t>
            </a:r>
            <a:r>
              <a:rPr lang="en-US" b="1" dirty="0">
                <a:latin typeface="Candara" panose="020E0502030303020204" pitchFamily="34" charset="0"/>
              </a:rPr>
              <a:t>administering</a:t>
            </a:r>
            <a:r>
              <a:rPr lang="en-US" dirty="0">
                <a:latin typeface="Candara" panose="020E0502030303020204" pitchFamily="34" charset="0"/>
              </a:rPr>
              <a:t> </a:t>
            </a:r>
            <a:r>
              <a:rPr lang="en-US" dirty="0" smtClean="0">
                <a:latin typeface="Candara" panose="020E0502030303020204" pitchFamily="34" charset="0"/>
              </a:rPr>
              <a:t>overall </a:t>
            </a:r>
            <a:r>
              <a:rPr lang="en-US" b="1" dirty="0" smtClean="0">
                <a:latin typeface="Candara" panose="020E0502030303020204" pitchFamily="34" charset="0"/>
              </a:rPr>
              <a:t>goals</a:t>
            </a:r>
            <a:r>
              <a:rPr lang="en-US" dirty="0">
                <a:latin typeface="Candara" panose="020E0502030303020204" pitchFamily="34" charset="0"/>
              </a:rPr>
              <a:t>, </a:t>
            </a:r>
            <a:r>
              <a:rPr lang="en-US" b="1" dirty="0">
                <a:solidFill>
                  <a:srgbClr val="CC9900"/>
                </a:solidFill>
                <a:latin typeface="Candara" panose="020E0502030303020204" pitchFamily="34" charset="0"/>
              </a:rPr>
              <a:t>policies</a:t>
            </a:r>
            <a:r>
              <a:rPr lang="en-US" dirty="0">
                <a:latin typeface="Candara" panose="020E0502030303020204" pitchFamily="34" charset="0"/>
              </a:rPr>
              <a:t>, and </a:t>
            </a:r>
            <a:r>
              <a:rPr lang="en-US" b="1" dirty="0">
                <a:solidFill>
                  <a:srgbClr val="CC9900"/>
                </a:solidFill>
                <a:latin typeface="Candara" panose="020E0502030303020204" pitchFamily="34" charset="0"/>
              </a:rPr>
              <a:t>procedures</a:t>
            </a:r>
            <a:r>
              <a:rPr lang="en-US" dirty="0">
                <a:solidFill>
                  <a:srgbClr val="CC9900"/>
                </a:solidFill>
                <a:latin typeface="Candara" panose="020E0502030303020204" pitchFamily="34" charset="0"/>
              </a:rPr>
              <a:t> </a:t>
            </a:r>
            <a:r>
              <a:rPr lang="en-US" dirty="0">
                <a:latin typeface="Candara" panose="020E0502030303020204" pitchFamily="34" charset="0"/>
              </a:rPr>
              <a:t>of network management. </a:t>
            </a:r>
            <a:endParaRPr lang="en-US" dirty="0" smtClean="0">
              <a:latin typeface="Candara" panose="020E0502030303020204" pitchFamily="34" charset="0"/>
            </a:endParaRPr>
          </a:p>
          <a:p>
            <a:pPr marL="342900" indent="-342900">
              <a:spcAft>
                <a:spcPts val="1200"/>
              </a:spcAft>
              <a:buFont typeface="Wingdings" panose="05000000000000000000" pitchFamily="2" charset="2"/>
              <a:buChar char="§"/>
            </a:pPr>
            <a:r>
              <a:rPr lang="en-US" dirty="0" smtClean="0">
                <a:latin typeface="Candara" panose="020E0502030303020204" pitchFamily="34" charset="0"/>
              </a:rPr>
              <a:t>The </a:t>
            </a:r>
            <a:r>
              <a:rPr lang="en-US" b="1" dirty="0">
                <a:solidFill>
                  <a:srgbClr val="669900"/>
                </a:solidFill>
                <a:latin typeface="Candara" panose="020E0502030303020204" pitchFamily="34" charset="0"/>
              </a:rPr>
              <a:t>Installation and Maintenance</a:t>
            </a:r>
            <a:r>
              <a:rPr lang="en-US" dirty="0">
                <a:solidFill>
                  <a:srgbClr val="669900"/>
                </a:solidFill>
                <a:latin typeface="Candara" panose="020E0502030303020204" pitchFamily="34" charset="0"/>
              </a:rPr>
              <a:t> </a:t>
            </a:r>
            <a:r>
              <a:rPr lang="en-US" dirty="0">
                <a:latin typeface="Candara" panose="020E0502030303020204" pitchFamily="34" charset="0"/>
              </a:rPr>
              <a:t>(</a:t>
            </a:r>
            <a:r>
              <a:rPr lang="en-US" b="1" dirty="0">
                <a:solidFill>
                  <a:srgbClr val="669900"/>
                </a:solidFill>
                <a:latin typeface="Candara" panose="020E0502030303020204" pitchFamily="34" charset="0"/>
              </a:rPr>
              <a:t>I&amp;M</a:t>
            </a:r>
            <a:r>
              <a:rPr lang="en-US" dirty="0">
                <a:latin typeface="Candara" panose="020E0502030303020204" pitchFamily="34" charset="0"/>
              </a:rPr>
              <a:t>) </a:t>
            </a:r>
            <a:r>
              <a:rPr lang="en-US" dirty="0" smtClean="0">
                <a:latin typeface="Candara" panose="020E0502030303020204" pitchFamily="34" charset="0"/>
              </a:rPr>
              <a:t>group handles </a:t>
            </a:r>
            <a:r>
              <a:rPr lang="en-US" b="1" dirty="0">
                <a:latin typeface="Candara" panose="020E0502030303020204" pitchFamily="34" charset="0"/>
              </a:rPr>
              <a:t>functions</a:t>
            </a:r>
            <a:r>
              <a:rPr lang="en-US" dirty="0">
                <a:latin typeface="Candara" panose="020E0502030303020204" pitchFamily="34" charset="0"/>
              </a:rPr>
              <a:t> that include both </a:t>
            </a:r>
            <a:r>
              <a:rPr lang="en-US" b="1" dirty="0">
                <a:latin typeface="Candara" panose="020E0502030303020204" pitchFamily="34" charset="0"/>
              </a:rPr>
              <a:t>installation</a:t>
            </a:r>
            <a:r>
              <a:rPr lang="en-US" dirty="0">
                <a:latin typeface="Candara" panose="020E0502030303020204" pitchFamily="34" charset="0"/>
              </a:rPr>
              <a:t> and </a:t>
            </a:r>
            <a:r>
              <a:rPr lang="en-US" b="1" dirty="0">
                <a:solidFill>
                  <a:srgbClr val="CC9900"/>
                </a:solidFill>
                <a:latin typeface="Candara" panose="020E0502030303020204" pitchFamily="34" charset="0"/>
              </a:rPr>
              <a:t>repairs</a:t>
            </a:r>
            <a:r>
              <a:rPr lang="en-US" dirty="0">
                <a:solidFill>
                  <a:srgbClr val="CC9900"/>
                </a:solidFill>
                <a:latin typeface="Candara" panose="020E0502030303020204" pitchFamily="34" charset="0"/>
              </a:rPr>
              <a:t> </a:t>
            </a:r>
            <a:r>
              <a:rPr lang="en-US" dirty="0">
                <a:latin typeface="Candara" panose="020E0502030303020204" pitchFamily="34" charset="0"/>
              </a:rPr>
              <a:t>of facilities and equipment. </a:t>
            </a:r>
            <a:endParaRPr lang="en-US" dirty="0" smtClean="0">
              <a:latin typeface="Candara" panose="020E0502030303020204" pitchFamily="34" charset="0"/>
            </a:endParaRPr>
          </a:p>
          <a:p>
            <a:pPr marL="342900" indent="-342900">
              <a:spcAft>
                <a:spcPts val="1200"/>
              </a:spcAft>
              <a:buFont typeface="Wingdings" panose="05000000000000000000" pitchFamily="2" charset="2"/>
              <a:buChar char="§"/>
            </a:pPr>
            <a:r>
              <a:rPr lang="en-US" b="1" dirty="0" smtClean="0">
                <a:latin typeface="Candara" panose="020E0502030303020204" pitchFamily="34" charset="0"/>
              </a:rPr>
              <a:t>The</a:t>
            </a:r>
            <a:r>
              <a:rPr lang="en-US" b="1" dirty="0" smtClean="0">
                <a:solidFill>
                  <a:srgbClr val="669900"/>
                </a:solidFill>
                <a:latin typeface="Candara" panose="020E0502030303020204" pitchFamily="34" charset="0"/>
              </a:rPr>
              <a:t> Provisioning</a:t>
            </a:r>
            <a:r>
              <a:rPr lang="en-US" dirty="0" smtClean="0">
                <a:solidFill>
                  <a:srgbClr val="669900"/>
                </a:solidFill>
                <a:latin typeface="Candara" panose="020E0502030303020204" pitchFamily="34" charset="0"/>
              </a:rPr>
              <a:t> </a:t>
            </a:r>
            <a:r>
              <a:rPr lang="en-US" dirty="0" smtClean="0">
                <a:latin typeface="Candara" panose="020E0502030303020204" pitchFamily="34" charset="0"/>
              </a:rPr>
              <a:t>involves </a:t>
            </a:r>
            <a:r>
              <a:rPr lang="en-US" b="1" dirty="0">
                <a:latin typeface="Candara" panose="020E0502030303020204" pitchFamily="34" charset="0"/>
              </a:rPr>
              <a:t>network </a:t>
            </a:r>
            <a:r>
              <a:rPr lang="en-US" b="1" dirty="0">
                <a:solidFill>
                  <a:srgbClr val="CC9900"/>
                </a:solidFill>
                <a:latin typeface="Candara" panose="020E0502030303020204" pitchFamily="34" charset="0"/>
              </a:rPr>
              <a:t>planning</a:t>
            </a:r>
            <a:r>
              <a:rPr lang="en-US" b="1" dirty="0">
                <a:latin typeface="Candara" panose="020E0502030303020204" pitchFamily="34" charset="0"/>
              </a:rPr>
              <a:t> </a:t>
            </a:r>
            <a:r>
              <a:rPr lang="en-US" dirty="0">
                <a:latin typeface="Candara" panose="020E0502030303020204" pitchFamily="34" charset="0"/>
              </a:rPr>
              <a:t>and </a:t>
            </a:r>
            <a:r>
              <a:rPr lang="en-US" b="1" dirty="0">
                <a:latin typeface="Candara" panose="020E0502030303020204" pitchFamily="34" charset="0"/>
              </a:rPr>
              <a:t>circuit provisioning</a:t>
            </a:r>
            <a:r>
              <a:rPr lang="en-US" dirty="0">
                <a:latin typeface="Candara" panose="020E0502030303020204" pitchFamily="34" charset="0"/>
              </a:rPr>
              <a:t>, traditionally handled by the Engineering or </a:t>
            </a:r>
            <a:r>
              <a:rPr lang="en-US" dirty="0" smtClean="0">
                <a:latin typeface="Candara" panose="020E0502030303020204" pitchFamily="34" charset="0"/>
              </a:rPr>
              <a:t>Provisioning </a:t>
            </a:r>
            <a:r>
              <a:rPr lang="en-US" dirty="0">
                <a:latin typeface="Candara" panose="020E0502030303020204" pitchFamily="34" charset="0"/>
              </a:rPr>
              <a:t>department. </a:t>
            </a:r>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We </a:t>
            </a:r>
            <a:r>
              <a:rPr lang="en-US" dirty="0">
                <a:latin typeface="Candara" panose="020E0502030303020204" pitchFamily="34" charset="0"/>
              </a:rPr>
              <a:t>will describe each of these functions in this section. Although we continue </a:t>
            </a:r>
            <a:r>
              <a:rPr lang="en-US" dirty="0" smtClean="0">
                <a:latin typeface="Candara" panose="020E0502030303020204" pitchFamily="34" charset="0"/>
              </a:rPr>
              <a:t>to use </a:t>
            </a:r>
            <a:r>
              <a:rPr lang="en-US" dirty="0">
                <a:latin typeface="Candara" panose="020E0502030303020204" pitchFamily="34" charset="0"/>
              </a:rPr>
              <a:t>the terminology of network management, in the modern enterprise environment this addresses </a:t>
            </a:r>
            <a:r>
              <a:rPr lang="en-US" dirty="0" smtClean="0">
                <a:latin typeface="Candara" panose="020E0502030303020204" pitchFamily="34" charset="0"/>
              </a:rPr>
              <a:t>all of </a:t>
            </a:r>
            <a:r>
              <a:rPr lang="en-US" dirty="0">
                <a:latin typeface="Candara" panose="020E0502030303020204" pitchFamily="34" charset="0"/>
              </a:rPr>
              <a:t>IT and IT services.</a:t>
            </a:r>
          </a:p>
        </p:txBody>
      </p:sp>
      <p:sp>
        <p:nvSpPr>
          <p:cNvPr id="14" name="5-Point Star 13"/>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Rectangle 2"/>
          <p:cNvSpPr/>
          <p:nvPr/>
        </p:nvSpPr>
        <p:spPr>
          <a:xfrm>
            <a:off x="4317819" y="7981890"/>
            <a:ext cx="4153701" cy="400110"/>
          </a:xfrm>
          <a:prstGeom prst="rect">
            <a:avLst/>
          </a:prstGeom>
        </p:spPr>
        <p:txBody>
          <a:bodyPr wrap="none">
            <a:spAutoFit/>
          </a:bodyPr>
          <a:lstStyle/>
          <a:p>
            <a:r>
              <a:rPr lang="en-US" b="1" dirty="0">
                <a:solidFill>
                  <a:srgbClr val="669900"/>
                </a:solidFill>
                <a:latin typeface="Candara" panose="020E0502030303020204" pitchFamily="34" charset="0"/>
              </a:rPr>
              <a:t>Provisioning</a:t>
            </a:r>
            <a:r>
              <a:rPr lang="en-US" dirty="0">
                <a:solidFill>
                  <a:srgbClr val="669900"/>
                </a:solidFill>
                <a:latin typeface="Candara" panose="020E0502030303020204" pitchFamily="34" charset="0"/>
              </a:rPr>
              <a:t> </a:t>
            </a:r>
            <a:r>
              <a:rPr lang="en-US" dirty="0" smtClean="0">
                <a:solidFill>
                  <a:srgbClr val="222222"/>
                </a:solidFill>
                <a:latin typeface="arial" panose="020B0604020202020204" pitchFamily="34" charset="0"/>
              </a:rPr>
              <a:t>supply </a:t>
            </a:r>
            <a:r>
              <a:rPr lang="en-US" dirty="0">
                <a:solidFill>
                  <a:srgbClr val="222222"/>
                </a:solidFill>
                <a:latin typeface="arial" panose="020B0604020202020204" pitchFamily="34" charset="0"/>
              </a:rPr>
              <a:t>with </a:t>
            </a:r>
            <a:r>
              <a:rPr lang="en-US" dirty="0" smtClean="0">
                <a:solidFill>
                  <a:srgbClr val="222222"/>
                </a:solidFill>
                <a:latin typeface="arial" panose="020B0604020202020204" pitchFamily="34" charset="0"/>
              </a:rPr>
              <a:t>equipment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7"/>
          <p:cNvSpPr>
            <a:spLocks noChangeArrowheads="1"/>
          </p:cNvSpPr>
          <p:nvPr/>
        </p:nvSpPr>
        <p:spPr bwMode="auto">
          <a:xfrm>
            <a:off x="8458200" y="83820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ar-SA" sz="1600"/>
          </a:p>
          <a:p>
            <a:r>
              <a:rPr lang="en-US" altLang="ar-SA" sz="1600"/>
              <a:t>  </a:t>
            </a:r>
            <a:endParaRPr lang="en-US" altLang="ar-SA" sz="1600" b="1"/>
          </a:p>
        </p:txBody>
      </p:sp>
      <p:sp>
        <p:nvSpPr>
          <p:cNvPr id="52230" name="Text Box 8"/>
          <p:cNvSpPr txBox="1">
            <a:spLocks noChangeArrowheads="1"/>
          </p:cNvSpPr>
          <p:nvPr/>
        </p:nvSpPr>
        <p:spPr bwMode="auto">
          <a:xfrm>
            <a:off x="218648" y="133823"/>
            <a:ext cx="11782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1.9.1</a:t>
            </a:r>
            <a:r>
              <a:rPr lang="en-US" altLang="ar-SA" sz="2800" dirty="0" smtClean="0">
                <a:solidFill>
                  <a:srgbClr val="00B0F0"/>
                </a:solidFill>
              </a:rPr>
              <a:t> 	</a:t>
            </a:r>
            <a:r>
              <a:rPr lang="en-US" altLang="ar-SA" sz="2800" b="1" dirty="0" smtClean="0">
                <a:solidFill>
                  <a:srgbClr val="00B0F0"/>
                </a:solidFill>
              </a:rPr>
              <a:t>Goal </a:t>
            </a:r>
            <a:r>
              <a:rPr lang="en-US" altLang="ar-SA" sz="2800" b="1" dirty="0">
                <a:solidFill>
                  <a:srgbClr val="00B0F0"/>
                </a:solidFill>
              </a:rPr>
              <a:t>of Network </a:t>
            </a:r>
            <a:r>
              <a:rPr lang="en-US" altLang="ar-SA" sz="2800" b="1" dirty="0" smtClean="0">
                <a:solidFill>
                  <a:srgbClr val="00B0F0"/>
                </a:solidFill>
              </a:rPr>
              <a:t>Management</a:t>
            </a:r>
            <a:endParaRPr lang="en-US" altLang="ar-SA" sz="2800" b="1" dirty="0">
              <a:solidFill>
                <a:srgbClr val="00B0F0"/>
              </a:solidFill>
            </a:endParaRPr>
          </a:p>
        </p:txBody>
      </p:sp>
      <p:sp>
        <p:nvSpPr>
          <p:cNvPr id="2" name="TextBox 1"/>
          <p:cNvSpPr txBox="1"/>
          <p:nvPr/>
        </p:nvSpPr>
        <p:spPr>
          <a:xfrm>
            <a:off x="74632" y="717788"/>
            <a:ext cx="11854016" cy="8248412"/>
          </a:xfrm>
          <a:prstGeom prst="rect">
            <a:avLst/>
          </a:prstGeom>
          <a:noFill/>
        </p:spPr>
        <p:txBody>
          <a:bodyPr wrap="square" rtlCol="0">
            <a:spAutoFit/>
          </a:bodyPr>
          <a:lstStyle/>
          <a:p>
            <a:pPr>
              <a:spcAft>
                <a:spcPts val="1200"/>
              </a:spcAft>
            </a:pPr>
            <a:r>
              <a:rPr lang="en-US" dirty="0">
                <a:latin typeface="Candara" panose="020E0502030303020204" pitchFamily="34" charset="0"/>
              </a:rPr>
              <a:t>The </a:t>
            </a:r>
            <a:r>
              <a:rPr lang="en-US" b="1" dirty="0">
                <a:solidFill>
                  <a:srgbClr val="0070C0"/>
                </a:solidFill>
                <a:latin typeface="Candara" panose="020E0502030303020204" pitchFamily="34" charset="0"/>
              </a:rPr>
              <a:t>goal</a:t>
            </a:r>
            <a:r>
              <a:rPr lang="en-US" dirty="0">
                <a:solidFill>
                  <a:srgbClr val="0070C0"/>
                </a:solidFill>
                <a:latin typeface="Candara" panose="020E0502030303020204" pitchFamily="34" charset="0"/>
              </a:rPr>
              <a:t> </a:t>
            </a:r>
            <a:r>
              <a:rPr lang="en-US" dirty="0">
                <a:latin typeface="Candara" panose="020E0502030303020204" pitchFamily="34" charset="0"/>
              </a:rPr>
              <a:t>of </a:t>
            </a:r>
            <a:r>
              <a:rPr lang="en-US" b="1" dirty="0">
                <a:solidFill>
                  <a:srgbClr val="669900"/>
                </a:solidFill>
                <a:latin typeface="Candara" panose="020E0502030303020204" pitchFamily="34" charset="0"/>
              </a:rPr>
              <a:t>network management </a:t>
            </a:r>
            <a:r>
              <a:rPr lang="en-US" dirty="0">
                <a:latin typeface="Candara" panose="020E0502030303020204" pitchFamily="34" charset="0"/>
              </a:rPr>
              <a:t>is to </a:t>
            </a:r>
            <a:r>
              <a:rPr lang="en-US" b="1" dirty="0">
                <a:latin typeface="Candara" panose="020E0502030303020204" pitchFamily="34" charset="0"/>
              </a:rPr>
              <a:t>ensure</a:t>
            </a:r>
            <a:r>
              <a:rPr lang="en-US" dirty="0">
                <a:latin typeface="Candara" panose="020E0502030303020204" pitchFamily="34" charset="0"/>
              </a:rPr>
              <a:t> that the </a:t>
            </a:r>
            <a:r>
              <a:rPr lang="en-US" b="1" dirty="0">
                <a:solidFill>
                  <a:srgbClr val="0070C0"/>
                </a:solidFill>
                <a:latin typeface="Candara" panose="020E0502030303020204" pitchFamily="34" charset="0"/>
              </a:rPr>
              <a:t>users of network are provided IT services with </a:t>
            </a:r>
            <a:r>
              <a:rPr lang="en-US" b="1" dirty="0" smtClean="0">
                <a:solidFill>
                  <a:srgbClr val="0070C0"/>
                </a:solidFill>
                <a:latin typeface="Candara" panose="020E0502030303020204" pitchFamily="34" charset="0"/>
              </a:rPr>
              <a:t>a quality </a:t>
            </a:r>
            <a:r>
              <a:rPr lang="en-US" b="1" dirty="0">
                <a:solidFill>
                  <a:srgbClr val="0070C0"/>
                </a:solidFill>
                <a:latin typeface="Candara" panose="020E0502030303020204" pitchFamily="34" charset="0"/>
              </a:rPr>
              <a:t>of service that they expect.</a:t>
            </a:r>
            <a:r>
              <a:rPr lang="en-US" dirty="0">
                <a:latin typeface="Candara" panose="020E0502030303020204" pitchFamily="34" charset="0"/>
              </a:rPr>
              <a:t> Toward meeting this goal, the management should establish a </a:t>
            </a:r>
            <a:r>
              <a:rPr lang="en-US" dirty="0" smtClean="0">
                <a:latin typeface="Candara" panose="020E0502030303020204" pitchFamily="34" charset="0"/>
              </a:rPr>
              <a:t>policy to </a:t>
            </a:r>
            <a:r>
              <a:rPr lang="en-US" dirty="0">
                <a:latin typeface="Candara" panose="020E0502030303020204" pitchFamily="34" charset="0"/>
              </a:rPr>
              <a:t>either formally or informally contract an </a:t>
            </a:r>
            <a:r>
              <a:rPr lang="en-US" b="1" dirty="0">
                <a:latin typeface="Candara" panose="020E0502030303020204" pitchFamily="34" charset="0"/>
              </a:rPr>
              <a:t>service level agreement</a:t>
            </a:r>
            <a:r>
              <a:rPr lang="en-US" dirty="0">
                <a:latin typeface="Candara" panose="020E0502030303020204" pitchFamily="34" charset="0"/>
              </a:rPr>
              <a:t> </a:t>
            </a:r>
            <a:r>
              <a:rPr lang="en-US" b="1" dirty="0">
                <a:latin typeface="Candara" panose="020E0502030303020204" pitchFamily="34" charset="0"/>
              </a:rPr>
              <a:t>SLA</a:t>
            </a:r>
            <a:r>
              <a:rPr lang="en-US" dirty="0">
                <a:latin typeface="Candara" panose="020E0502030303020204" pitchFamily="34" charset="0"/>
              </a:rPr>
              <a:t> with </a:t>
            </a:r>
            <a:r>
              <a:rPr lang="en-US" dirty="0" smtClean="0">
                <a:latin typeface="Candara" panose="020E0502030303020204" pitchFamily="34" charset="0"/>
              </a:rPr>
              <a:t>users. </a:t>
            </a:r>
          </a:p>
          <a:p>
            <a:pPr>
              <a:spcAft>
                <a:spcPts val="1200"/>
              </a:spcAft>
            </a:pPr>
            <a:r>
              <a:rPr lang="en-US" b="1" dirty="0" smtClean="0">
                <a:latin typeface="Candara" panose="020E0502030303020204" pitchFamily="34" charset="0"/>
              </a:rPr>
              <a:t>From </a:t>
            </a:r>
            <a:r>
              <a:rPr lang="en-US" b="1" dirty="0">
                <a:latin typeface="Candara" panose="020E0502030303020204" pitchFamily="34" charset="0"/>
              </a:rPr>
              <a:t>a business administration point of view</a:t>
            </a:r>
            <a:r>
              <a:rPr lang="en-US" dirty="0">
                <a:latin typeface="Candara" panose="020E0502030303020204" pitchFamily="34" charset="0"/>
              </a:rPr>
              <a:t>, </a:t>
            </a:r>
            <a:r>
              <a:rPr lang="en-US" b="1" dirty="0">
                <a:solidFill>
                  <a:srgbClr val="669900"/>
                </a:solidFill>
                <a:latin typeface="Candara" panose="020E0502030303020204" pitchFamily="34" charset="0"/>
              </a:rPr>
              <a:t>network management </a:t>
            </a:r>
            <a:r>
              <a:rPr lang="en-US" dirty="0">
                <a:latin typeface="Candara" panose="020E0502030303020204" pitchFamily="34" charset="0"/>
              </a:rPr>
              <a:t>involves </a:t>
            </a:r>
            <a:r>
              <a:rPr lang="en-US" b="1" dirty="0">
                <a:latin typeface="Candara" panose="020E0502030303020204" pitchFamily="34" charset="0"/>
              </a:rPr>
              <a:t>strategic </a:t>
            </a:r>
            <a:r>
              <a:rPr lang="en-US" dirty="0">
                <a:latin typeface="Candara" panose="020E0502030303020204" pitchFamily="34" charset="0"/>
              </a:rPr>
              <a:t>and </a:t>
            </a:r>
            <a:r>
              <a:rPr lang="en-US" b="1" dirty="0" smtClean="0">
                <a:latin typeface="Candara" panose="020E0502030303020204" pitchFamily="34" charset="0"/>
              </a:rPr>
              <a:t>tactical planning </a:t>
            </a:r>
            <a:r>
              <a:rPr lang="en-US" dirty="0">
                <a:latin typeface="Candara" panose="020E0502030303020204" pitchFamily="34" charset="0"/>
              </a:rPr>
              <a:t>of </a:t>
            </a:r>
            <a:r>
              <a:rPr lang="en-US" b="1" dirty="0">
                <a:latin typeface="Candara" panose="020E0502030303020204" pitchFamily="34" charset="0"/>
              </a:rPr>
              <a:t>engineering</a:t>
            </a:r>
            <a:r>
              <a:rPr lang="en-US" dirty="0">
                <a:latin typeface="Candara" panose="020E0502030303020204" pitchFamily="34" charset="0"/>
              </a:rPr>
              <a:t>, </a:t>
            </a:r>
            <a:r>
              <a:rPr lang="en-US" b="1" dirty="0">
                <a:latin typeface="Candara" panose="020E0502030303020204" pitchFamily="34" charset="0"/>
              </a:rPr>
              <a:t>operations</a:t>
            </a:r>
            <a:r>
              <a:rPr lang="en-US" dirty="0">
                <a:latin typeface="Candara" panose="020E0502030303020204" pitchFamily="34" charset="0"/>
              </a:rPr>
              <a:t>, and </a:t>
            </a:r>
            <a:r>
              <a:rPr lang="en-US" b="1" dirty="0">
                <a:latin typeface="Candara" panose="020E0502030303020204" pitchFamily="34" charset="0"/>
              </a:rPr>
              <a:t>maintenance</a:t>
            </a:r>
            <a:r>
              <a:rPr lang="en-US" dirty="0">
                <a:latin typeface="Candara" panose="020E0502030303020204" pitchFamily="34" charset="0"/>
              </a:rPr>
              <a:t> of network and network services for current </a:t>
            </a:r>
            <a:r>
              <a:rPr lang="en-US" dirty="0" smtClean="0">
                <a:latin typeface="Candara" panose="020E0502030303020204" pitchFamily="34" charset="0"/>
              </a:rPr>
              <a:t>and future </a:t>
            </a:r>
            <a:r>
              <a:rPr lang="en-US" dirty="0">
                <a:latin typeface="Candara" panose="020E0502030303020204" pitchFamily="34" charset="0"/>
              </a:rPr>
              <a:t>needs at minimum overall cost. There needs to be a well-established interaction between the </a:t>
            </a:r>
            <a:r>
              <a:rPr lang="en-US" dirty="0" smtClean="0">
                <a:latin typeface="Candara" panose="020E0502030303020204" pitchFamily="34" charset="0"/>
              </a:rPr>
              <a:t>various </a:t>
            </a:r>
            <a:r>
              <a:rPr lang="en-US" dirty="0">
                <a:latin typeface="Candara" panose="020E0502030303020204" pitchFamily="34" charset="0"/>
              </a:rPr>
              <a:t>groups performing these functions.</a:t>
            </a:r>
          </a:p>
          <a:p>
            <a:pPr>
              <a:spcAft>
                <a:spcPts val="1200"/>
              </a:spcAft>
            </a:pPr>
            <a:r>
              <a:rPr lang="en-US" b="1" dirty="0">
                <a:latin typeface="Candara" panose="020E0502030303020204" pitchFamily="34" charset="0"/>
              </a:rPr>
              <a:t>Figure 1.22</a:t>
            </a:r>
            <a:r>
              <a:rPr lang="en-US" dirty="0">
                <a:latin typeface="Candara" panose="020E0502030303020204" pitchFamily="34" charset="0"/>
              </a:rPr>
              <a:t> presents a </a:t>
            </a:r>
            <a:r>
              <a:rPr lang="en-US" b="1" dirty="0">
                <a:latin typeface="Candara" panose="020E0502030303020204" pitchFamily="34" charset="0"/>
              </a:rPr>
              <a:t>top-down view </a:t>
            </a:r>
            <a:r>
              <a:rPr lang="en-US" dirty="0">
                <a:latin typeface="Candara" panose="020E0502030303020204" pitchFamily="34" charset="0"/>
              </a:rPr>
              <a:t>of </a:t>
            </a:r>
            <a:r>
              <a:rPr lang="en-US" b="1" dirty="0">
                <a:solidFill>
                  <a:srgbClr val="0070C0"/>
                </a:solidFill>
                <a:latin typeface="Candara" panose="020E0502030303020204" pitchFamily="34" charset="0"/>
              </a:rPr>
              <a:t>network management functions</a:t>
            </a:r>
            <a:r>
              <a:rPr lang="en-US" dirty="0">
                <a:latin typeface="Candara" panose="020E0502030303020204" pitchFamily="34" charset="0"/>
              </a:rPr>
              <a:t>. </a:t>
            </a:r>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It </a:t>
            </a:r>
            <a:r>
              <a:rPr lang="en-US" dirty="0">
                <a:latin typeface="Candara" panose="020E0502030303020204" pitchFamily="34" charset="0"/>
              </a:rPr>
              <a:t>comprises three </a:t>
            </a:r>
            <a:r>
              <a:rPr lang="en-US" dirty="0" smtClean="0">
                <a:latin typeface="Candara" panose="020E0502030303020204" pitchFamily="34" charset="0"/>
              </a:rPr>
              <a:t>major groups</a:t>
            </a:r>
            <a:r>
              <a:rPr lang="en-US" dirty="0">
                <a:latin typeface="Candara" panose="020E0502030303020204" pitchFamily="34" charset="0"/>
              </a:rPr>
              <a:t>: </a:t>
            </a:r>
            <a:r>
              <a:rPr lang="en-US" b="1" dirty="0">
                <a:solidFill>
                  <a:srgbClr val="669900"/>
                </a:solidFill>
                <a:latin typeface="Candara" panose="020E0502030303020204" pitchFamily="34" charset="0"/>
              </a:rPr>
              <a:t>(</a:t>
            </a:r>
            <a:r>
              <a:rPr lang="en-US" b="1" dirty="0" err="1">
                <a:solidFill>
                  <a:srgbClr val="669900"/>
                </a:solidFill>
                <a:latin typeface="Candara" panose="020E0502030303020204" pitchFamily="34" charset="0"/>
              </a:rPr>
              <a:t>i</a:t>
            </a:r>
            <a:r>
              <a:rPr lang="en-US" b="1" dirty="0">
                <a:solidFill>
                  <a:srgbClr val="669900"/>
                </a:solidFill>
                <a:latin typeface="Candara" panose="020E0502030303020204" pitchFamily="34" charset="0"/>
              </a:rPr>
              <a:t>) network and service provisioning</a:t>
            </a:r>
            <a:r>
              <a:rPr lang="en-US" dirty="0">
                <a:latin typeface="Candara" panose="020E0502030303020204" pitchFamily="34" charset="0"/>
              </a:rPr>
              <a:t>, </a:t>
            </a:r>
            <a:r>
              <a:rPr lang="en-US" b="1" dirty="0">
                <a:solidFill>
                  <a:srgbClr val="669900"/>
                </a:solidFill>
                <a:latin typeface="Candara" panose="020E0502030303020204" pitchFamily="34" charset="0"/>
              </a:rPr>
              <a:t>(ii) network and service operations</a:t>
            </a:r>
            <a:r>
              <a:rPr lang="en-US" dirty="0">
                <a:latin typeface="Candara" panose="020E0502030303020204" pitchFamily="34" charset="0"/>
              </a:rPr>
              <a:t>, and </a:t>
            </a:r>
            <a:r>
              <a:rPr lang="en-US" b="1" dirty="0">
                <a:solidFill>
                  <a:srgbClr val="669900"/>
                </a:solidFill>
                <a:latin typeface="Candara" panose="020E0502030303020204" pitchFamily="34" charset="0"/>
              </a:rPr>
              <a:t>(iii) network </a:t>
            </a:r>
            <a:r>
              <a:rPr lang="en-US" b="1" dirty="0" smtClean="0">
                <a:solidFill>
                  <a:srgbClr val="669900"/>
                </a:solidFill>
                <a:latin typeface="Candara" panose="020E0502030303020204" pitchFamily="34" charset="0"/>
              </a:rPr>
              <a:t>I&amp;M</a:t>
            </a:r>
            <a:r>
              <a:rPr lang="en-US" dirty="0" smtClean="0">
                <a:latin typeface="Candara" panose="020E0502030303020204" pitchFamily="34" charset="0"/>
              </a:rPr>
              <a:t>. It </a:t>
            </a:r>
            <a:r>
              <a:rPr lang="en-US" dirty="0">
                <a:latin typeface="Candara" panose="020E0502030303020204" pitchFamily="34" charset="0"/>
              </a:rPr>
              <a:t>is worth considering the different functions as belonging to </a:t>
            </a:r>
            <a:r>
              <a:rPr lang="en-US" b="1" dirty="0">
                <a:latin typeface="Candara" panose="020E0502030303020204" pitchFamily="34" charset="0"/>
              </a:rPr>
              <a:t>specific</a:t>
            </a:r>
            <a:r>
              <a:rPr lang="en-US" dirty="0">
                <a:latin typeface="Candara" panose="020E0502030303020204" pitchFamily="34" charset="0"/>
              </a:rPr>
              <a:t> administrative groups, </a:t>
            </a:r>
            <a:r>
              <a:rPr lang="en-US" dirty="0" smtClean="0">
                <a:latin typeface="Candara" panose="020E0502030303020204" pitchFamily="34" charset="0"/>
              </a:rPr>
              <a:t>although there </a:t>
            </a:r>
            <a:r>
              <a:rPr lang="en-US" dirty="0">
                <a:latin typeface="Candara" panose="020E0502030303020204" pitchFamily="34" charset="0"/>
              </a:rPr>
              <a:t>are other ways of assigning responsibilities based on local organizational structure. </a:t>
            </a:r>
            <a:endParaRPr lang="en-US" dirty="0" smtClean="0">
              <a:latin typeface="Candara" panose="020E0502030303020204" pitchFamily="34" charset="0"/>
            </a:endParaRPr>
          </a:p>
          <a:p>
            <a:pPr>
              <a:spcAft>
                <a:spcPts val="1200"/>
              </a:spcAft>
            </a:pPr>
            <a:r>
              <a:rPr lang="en-US" b="1" dirty="0" smtClean="0">
                <a:solidFill>
                  <a:srgbClr val="669900"/>
                </a:solidFill>
                <a:latin typeface="Candara" panose="020E0502030303020204" pitchFamily="34" charset="0"/>
              </a:rPr>
              <a:t>Network provisioning </a:t>
            </a:r>
            <a:r>
              <a:rPr lang="en-US" dirty="0">
                <a:latin typeface="Candara" panose="020E0502030303020204" pitchFamily="34" charset="0"/>
              </a:rPr>
              <a:t>is the </a:t>
            </a:r>
            <a:r>
              <a:rPr lang="en-US" b="1" dirty="0">
                <a:latin typeface="Candara" panose="020E0502030303020204" pitchFamily="34" charset="0"/>
              </a:rPr>
              <a:t>primary responsibility of the Engineering group</a:t>
            </a:r>
            <a:r>
              <a:rPr lang="en-US" dirty="0">
                <a:latin typeface="Candara" panose="020E0502030303020204" pitchFamily="34" charset="0"/>
              </a:rPr>
              <a:t>. </a:t>
            </a:r>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The </a:t>
            </a:r>
            <a:r>
              <a:rPr lang="en-US" b="1" dirty="0">
                <a:latin typeface="Candara" panose="020E0502030303020204" pitchFamily="34" charset="0"/>
              </a:rPr>
              <a:t>Customer Relations group </a:t>
            </a:r>
            <a:r>
              <a:rPr lang="en-US" dirty="0" smtClean="0">
                <a:latin typeface="Candara" panose="020E0502030303020204" pitchFamily="34" charset="0"/>
              </a:rPr>
              <a:t>deals with </a:t>
            </a:r>
            <a:r>
              <a:rPr lang="en-US" b="1" dirty="0">
                <a:latin typeface="Candara" panose="020E0502030303020204" pitchFamily="34" charset="0"/>
              </a:rPr>
              <a:t>clients</a:t>
            </a:r>
            <a:r>
              <a:rPr lang="en-US" dirty="0">
                <a:latin typeface="Candara" panose="020E0502030303020204" pitchFamily="34" charset="0"/>
              </a:rPr>
              <a:t> and </a:t>
            </a:r>
            <a:r>
              <a:rPr lang="en-US" b="1" dirty="0">
                <a:latin typeface="Candara" panose="020E0502030303020204" pitchFamily="34" charset="0"/>
              </a:rPr>
              <a:t>subscribers</a:t>
            </a:r>
            <a:r>
              <a:rPr lang="en-US" dirty="0">
                <a:latin typeface="Candara" panose="020E0502030303020204" pitchFamily="34" charset="0"/>
              </a:rPr>
              <a:t> in providing services planned and designed by the Engineering group. </a:t>
            </a:r>
            <a:endParaRPr lang="en-US" dirty="0" smtClean="0">
              <a:latin typeface="Candara" panose="020E0502030303020204" pitchFamily="34" charset="0"/>
            </a:endParaRPr>
          </a:p>
          <a:p>
            <a:pPr>
              <a:spcAft>
                <a:spcPts val="1200"/>
              </a:spcAft>
            </a:pPr>
            <a:r>
              <a:rPr lang="en-US" b="1" dirty="0" smtClean="0">
                <a:solidFill>
                  <a:srgbClr val="669900"/>
                </a:solidFill>
                <a:latin typeface="Candara" panose="020E0502030303020204" pitchFamily="34" charset="0"/>
              </a:rPr>
              <a:t>Network </a:t>
            </a:r>
            <a:r>
              <a:rPr lang="en-US" b="1" dirty="0">
                <a:solidFill>
                  <a:srgbClr val="669900"/>
                </a:solidFill>
                <a:latin typeface="Candara" panose="020E0502030303020204" pitchFamily="34" charset="0"/>
              </a:rPr>
              <a:t>I&amp;M </a:t>
            </a:r>
            <a:r>
              <a:rPr lang="en-US" dirty="0">
                <a:latin typeface="Candara" panose="020E0502030303020204" pitchFamily="34" charset="0"/>
              </a:rPr>
              <a:t>is the </a:t>
            </a:r>
            <a:r>
              <a:rPr lang="en-US" b="1" dirty="0">
                <a:latin typeface="Candara" panose="020E0502030303020204" pitchFamily="34" charset="0"/>
              </a:rPr>
              <a:t>primary responsibility of the Plant Facilities group</a:t>
            </a:r>
            <a:r>
              <a:rPr lang="en-US" dirty="0">
                <a:latin typeface="Candara" panose="020E0502030303020204" pitchFamily="34" charset="0"/>
              </a:rPr>
              <a:t>. </a:t>
            </a:r>
            <a:endParaRPr lang="en-US" dirty="0" smtClean="0">
              <a:latin typeface="Candara" panose="020E0502030303020204" pitchFamily="34" charset="0"/>
            </a:endParaRPr>
          </a:p>
          <a:p>
            <a:pPr>
              <a:spcAft>
                <a:spcPts val="1200"/>
              </a:spcAft>
            </a:pPr>
            <a:r>
              <a:rPr lang="en-US" b="1" dirty="0" smtClean="0">
                <a:latin typeface="Candara" panose="020E0502030303020204" pitchFamily="34" charset="0"/>
              </a:rPr>
              <a:t>Interactions </a:t>
            </a:r>
            <a:r>
              <a:rPr lang="en-US" b="1" dirty="0">
                <a:latin typeface="Candara" panose="020E0502030303020204" pitchFamily="34" charset="0"/>
              </a:rPr>
              <a:t>between the </a:t>
            </a:r>
            <a:r>
              <a:rPr lang="en-US" b="1" dirty="0" smtClean="0">
                <a:latin typeface="Candara" panose="020E0502030303020204" pitchFamily="34" charset="0"/>
              </a:rPr>
              <a:t>groups </a:t>
            </a:r>
            <a:r>
              <a:rPr lang="en-US" dirty="0" smtClean="0">
                <a:latin typeface="Candara" panose="020E0502030303020204" pitchFamily="34" charset="0"/>
              </a:rPr>
              <a:t>are </a:t>
            </a:r>
            <a:r>
              <a:rPr lang="en-US" dirty="0">
                <a:latin typeface="Candara" panose="020E0502030303020204" pitchFamily="34" charset="0"/>
              </a:rPr>
              <a:t>shown in </a:t>
            </a:r>
            <a:r>
              <a:rPr lang="en-US" b="1" dirty="0">
                <a:latin typeface="Candara" panose="020E0502030303020204" pitchFamily="34" charset="0"/>
              </a:rPr>
              <a:t>Figure 1.23</a:t>
            </a:r>
            <a:r>
              <a:rPr lang="en-US" dirty="0">
                <a:latin typeface="Candara" panose="020E0502030303020204" pitchFamily="34" charset="0"/>
              </a:rPr>
              <a:t>. Normal daily operations are the function of the Network Operations </a:t>
            </a:r>
            <a:r>
              <a:rPr lang="en-US" dirty="0" smtClean="0">
                <a:latin typeface="Candara" panose="020E0502030303020204" pitchFamily="34" charset="0"/>
              </a:rPr>
              <a:t>group, which </a:t>
            </a:r>
            <a:r>
              <a:rPr lang="en-US" dirty="0">
                <a:latin typeface="Candara" panose="020E0502030303020204" pitchFamily="34" charset="0"/>
              </a:rPr>
              <a:t>controls and administers a </a:t>
            </a:r>
            <a:r>
              <a:rPr lang="en-US" b="1" dirty="0">
                <a:latin typeface="Candara" panose="020E0502030303020204" pitchFamily="34" charset="0"/>
              </a:rPr>
              <a:t>NOC</a:t>
            </a:r>
            <a:r>
              <a:rPr lang="en-US" dirty="0">
                <a:latin typeface="Candara" panose="020E0502030303020204" pitchFamily="34" charset="0"/>
              </a:rPr>
              <a:t>. This is the </a:t>
            </a:r>
            <a:r>
              <a:rPr lang="en-US" b="1" dirty="0">
                <a:latin typeface="Candara" panose="020E0502030303020204" pitchFamily="34" charset="0"/>
              </a:rPr>
              <a:t>nerve</a:t>
            </a:r>
            <a:r>
              <a:rPr lang="en-US" dirty="0">
                <a:latin typeface="Candara" panose="020E0502030303020204" pitchFamily="34" charset="0"/>
              </a:rPr>
              <a:t> center of </a:t>
            </a:r>
            <a:r>
              <a:rPr lang="en-US" b="1" dirty="0">
                <a:latin typeface="Candara" panose="020E0502030303020204" pitchFamily="34" charset="0"/>
              </a:rPr>
              <a:t>network management operations</a:t>
            </a:r>
            <a:r>
              <a:rPr lang="en-US" dirty="0">
                <a:latin typeface="Candara" panose="020E0502030303020204" pitchFamily="34" charset="0"/>
              </a:rPr>
              <a:t>. </a:t>
            </a:r>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The </a:t>
            </a:r>
            <a:r>
              <a:rPr lang="en-US" b="1" dirty="0" smtClean="0">
                <a:latin typeface="Candara" panose="020E0502030303020204" pitchFamily="34" charset="0"/>
              </a:rPr>
              <a:t>functions </a:t>
            </a:r>
            <a:r>
              <a:rPr lang="en-US" dirty="0">
                <a:latin typeface="Candara" panose="020E0502030303020204" pitchFamily="34" charset="0"/>
              </a:rPr>
              <a:t>of </a:t>
            </a:r>
            <a:r>
              <a:rPr lang="en-US" b="1" dirty="0">
                <a:latin typeface="Candara" panose="020E0502030303020204" pitchFamily="34" charset="0"/>
              </a:rPr>
              <a:t>NOC </a:t>
            </a:r>
            <a:r>
              <a:rPr lang="en-US" dirty="0">
                <a:latin typeface="Candara" panose="020E0502030303020204" pitchFamily="34" charset="0"/>
              </a:rPr>
              <a:t>are primarily concerned with </a:t>
            </a:r>
            <a:r>
              <a:rPr lang="en-US" b="1" dirty="0">
                <a:latin typeface="Candara" panose="020E0502030303020204" pitchFamily="34" charset="0"/>
              </a:rPr>
              <a:t>network operations</a:t>
            </a:r>
            <a:r>
              <a:rPr lang="en-US" dirty="0">
                <a:latin typeface="Candara" panose="020E0502030303020204" pitchFamily="34" charset="0"/>
              </a:rPr>
              <a:t>; its </a:t>
            </a:r>
            <a:r>
              <a:rPr lang="en-US" b="1" dirty="0">
                <a:solidFill>
                  <a:srgbClr val="0070C0"/>
                </a:solidFill>
                <a:latin typeface="Candara" panose="020E0502030303020204" pitchFamily="34" charset="0"/>
              </a:rPr>
              <a:t>secondary responsibilities </a:t>
            </a:r>
            <a:r>
              <a:rPr lang="en-US" dirty="0" smtClean="0">
                <a:latin typeface="Candara" panose="020E0502030303020204" pitchFamily="34" charset="0"/>
              </a:rPr>
              <a:t>are </a:t>
            </a:r>
            <a:r>
              <a:rPr lang="en-US" b="1" dirty="0" smtClean="0">
                <a:latin typeface="Candara" panose="020E0502030303020204" pitchFamily="34" charset="0"/>
              </a:rPr>
              <a:t>network </a:t>
            </a:r>
            <a:r>
              <a:rPr lang="en-US" b="1" dirty="0">
                <a:latin typeface="Candara" panose="020E0502030303020204" pitchFamily="34" charset="0"/>
              </a:rPr>
              <a:t>provisioning and network I&amp;M</a:t>
            </a:r>
            <a:r>
              <a:rPr lang="en-US" dirty="0">
                <a:latin typeface="Candara" panose="020E0502030303020204" pitchFamily="34" charset="0"/>
              </a:rPr>
              <a:t>. The </a:t>
            </a:r>
            <a:r>
              <a:rPr lang="en-US" b="1" dirty="0">
                <a:solidFill>
                  <a:srgbClr val="669900"/>
                </a:solidFill>
                <a:latin typeface="Candara" panose="020E0502030303020204" pitchFamily="34" charset="0"/>
              </a:rPr>
              <a:t>associated service operations </a:t>
            </a:r>
            <a:r>
              <a:rPr lang="en-US" dirty="0">
                <a:latin typeface="Candara" panose="020E0502030303020204" pitchFamily="34" charset="0"/>
              </a:rPr>
              <a:t>are handled by a </a:t>
            </a:r>
            <a:r>
              <a:rPr lang="en-US" b="1" dirty="0" smtClean="0">
                <a:solidFill>
                  <a:srgbClr val="669900"/>
                </a:solidFill>
                <a:latin typeface="Candara" panose="020E0502030303020204" pitchFamily="34" charset="0"/>
              </a:rPr>
              <a:t>subscriber operation</a:t>
            </a:r>
            <a:r>
              <a:rPr lang="en-US" b="1" dirty="0" smtClean="0">
                <a:latin typeface="Candara" panose="020E0502030303020204" pitchFamily="34" charset="0"/>
              </a:rPr>
              <a:t> </a:t>
            </a:r>
            <a:r>
              <a:rPr lang="en-US" b="1" dirty="0">
                <a:solidFill>
                  <a:srgbClr val="669900"/>
                </a:solidFill>
                <a:latin typeface="Candara" panose="020E0502030303020204" pitchFamily="34" charset="0"/>
              </a:rPr>
              <a:t>center</a:t>
            </a:r>
            <a:r>
              <a:rPr lang="en-US" dirty="0">
                <a:solidFill>
                  <a:srgbClr val="669900"/>
                </a:solidFill>
                <a:latin typeface="Candara" panose="020E0502030303020204" pitchFamily="34" charset="0"/>
              </a:rPr>
              <a:t> </a:t>
            </a:r>
            <a:r>
              <a:rPr lang="en-US" dirty="0">
                <a:latin typeface="Candara" panose="020E0502030303020204" pitchFamily="34" charset="0"/>
              </a:rPr>
              <a:t>(</a:t>
            </a:r>
            <a:r>
              <a:rPr lang="en-US" b="1" dirty="0">
                <a:solidFill>
                  <a:srgbClr val="669900"/>
                </a:solidFill>
                <a:latin typeface="Candara" panose="020E0502030303020204" pitchFamily="34" charset="0"/>
              </a:rPr>
              <a:t>SOC</a:t>
            </a:r>
            <a:r>
              <a:rPr lang="en-US" dirty="0">
                <a:latin typeface="Candara" panose="020E0502030303020204" pitchFamily="34" charset="0"/>
              </a:rPr>
              <a:t>) and </a:t>
            </a:r>
            <a:r>
              <a:rPr lang="en-US" b="1" dirty="0">
                <a:solidFill>
                  <a:srgbClr val="669900"/>
                </a:solidFill>
                <a:latin typeface="Candara" panose="020E0502030303020204" pitchFamily="34" charset="0"/>
              </a:rPr>
              <a:t>customer relations management</a:t>
            </a:r>
            <a:r>
              <a:rPr lang="en-US" b="1" dirty="0">
                <a:latin typeface="Candara" panose="020E0502030303020204" pitchFamily="34" charset="0"/>
              </a:rPr>
              <a:t> </a:t>
            </a:r>
            <a:r>
              <a:rPr lang="en-US" dirty="0">
                <a:latin typeface="Candara" panose="020E0502030303020204" pitchFamily="34" charset="0"/>
              </a:rPr>
              <a:t>(</a:t>
            </a:r>
            <a:r>
              <a:rPr lang="en-US" b="1" dirty="0">
                <a:solidFill>
                  <a:srgbClr val="669900"/>
                </a:solidFill>
                <a:latin typeface="Candara" panose="020E0502030303020204" pitchFamily="34" charset="0"/>
              </a:rPr>
              <a:t>CRM</a:t>
            </a:r>
            <a:r>
              <a:rPr lang="en-US" dirty="0">
                <a:latin typeface="Candara" panose="020E0502030303020204" pitchFamily="34" charset="0"/>
              </a:rPr>
              <a:t>). </a:t>
            </a:r>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Our </a:t>
            </a:r>
            <a:r>
              <a:rPr lang="en-US" dirty="0">
                <a:latin typeface="Candara" panose="020E0502030303020204" pitchFamily="34" charset="0"/>
              </a:rPr>
              <a:t>focus here is on </a:t>
            </a:r>
            <a:r>
              <a:rPr lang="en-US" b="1" dirty="0">
                <a:latin typeface="Candara" panose="020E0502030303020204" pitchFamily="34" charset="0"/>
              </a:rPr>
              <a:t>network operations </a:t>
            </a:r>
            <a:r>
              <a:rPr lang="en-US" b="1" dirty="0" smtClean="0">
                <a:latin typeface="Candara" panose="020E0502030303020204" pitchFamily="34" charset="0"/>
              </a:rPr>
              <a:t>center </a:t>
            </a:r>
            <a:r>
              <a:rPr lang="en-US" dirty="0" smtClean="0">
                <a:latin typeface="Candara" panose="020E0502030303020204" pitchFamily="34" charset="0"/>
              </a:rPr>
              <a:t>(</a:t>
            </a:r>
            <a:r>
              <a:rPr lang="en-US" b="1" dirty="0" smtClean="0">
                <a:latin typeface="Candara" panose="020E0502030303020204" pitchFamily="34" charset="0"/>
              </a:rPr>
              <a:t>NOC)</a:t>
            </a:r>
            <a:r>
              <a:rPr lang="en-US" dirty="0" smtClean="0">
                <a:latin typeface="Candara" panose="020E0502030303020204" pitchFamily="34" charset="0"/>
              </a:rPr>
              <a:t>.</a:t>
            </a:r>
            <a:endParaRPr lang="en-US" dirty="0">
              <a:latin typeface="Candara" panose="020E0502030303020204" pitchFamily="34" charset="0"/>
            </a:endParaRPr>
          </a:p>
        </p:txBody>
      </p:sp>
      <p:sp>
        <p:nvSpPr>
          <p:cNvPr id="14" name="5-Point Star 13"/>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426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7"/>
          <p:cNvSpPr>
            <a:spLocks noChangeArrowheads="1"/>
          </p:cNvSpPr>
          <p:nvPr/>
        </p:nvSpPr>
        <p:spPr bwMode="auto">
          <a:xfrm>
            <a:off x="8458200" y="83820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ar-SA" sz="1600"/>
          </a:p>
          <a:p>
            <a:r>
              <a:rPr lang="en-US" altLang="ar-SA" sz="1600"/>
              <a:t>  </a:t>
            </a:r>
            <a:endParaRPr lang="en-US" altLang="ar-SA" sz="1600" b="1"/>
          </a:p>
        </p:txBody>
      </p:sp>
      <p:sp>
        <p:nvSpPr>
          <p:cNvPr id="52230" name="Text Box 8"/>
          <p:cNvSpPr txBox="1">
            <a:spLocks noChangeArrowheads="1"/>
          </p:cNvSpPr>
          <p:nvPr/>
        </p:nvSpPr>
        <p:spPr bwMode="auto">
          <a:xfrm>
            <a:off x="218648" y="145855"/>
            <a:ext cx="11782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1.9.1</a:t>
            </a:r>
            <a:r>
              <a:rPr lang="en-US" altLang="ar-SA" sz="2800" dirty="0" smtClean="0">
                <a:solidFill>
                  <a:srgbClr val="00B0F0"/>
                </a:solidFill>
              </a:rPr>
              <a:t> 	</a:t>
            </a:r>
            <a:r>
              <a:rPr lang="en-US" altLang="ar-SA" sz="2800" b="1" dirty="0" smtClean="0">
                <a:solidFill>
                  <a:srgbClr val="00B0F0"/>
                </a:solidFill>
              </a:rPr>
              <a:t>Goal </a:t>
            </a:r>
            <a:r>
              <a:rPr lang="en-US" altLang="ar-SA" sz="2800" b="1" dirty="0">
                <a:solidFill>
                  <a:srgbClr val="00B0F0"/>
                </a:solidFill>
              </a:rPr>
              <a:t>of Network </a:t>
            </a:r>
            <a:r>
              <a:rPr lang="en-US" altLang="ar-SA" sz="2800" b="1" dirty="0" smtClean="0">
                <a:solidFill>
                  <a:srgbClr val="00B0F0"/>
                </a:solidFill>
              </a:rPr>
              <a:t>Management </a:t>
            </a:r>
            <a:r>
              <a:rPr lang="en-US" altLang="ar-SA" sz="1800" dirty="0" smtClean="0">
                <a:solidFill>
                  <a:srgbClr val="00B0F0"/>
                </a:solidFill>
              </a:rPr>
              <a:t>(cont.)</a:t>
            </a:r>
            <a:endParaRPr lang="en-US" altLang="ar-SA" sz="1800" dirty="0">
              <a:solidFill>
                <a:srgbClr val="00B0F0"/>
              </a:solidFill>
            </a:endParaRPr>
          </a:p>
        </p:txBody>
      </p:sp>
      <p:sp>
        <p:nvSpPr>
          <p:cNvPr id="14" name="5-Point Star 13"/>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47532" y="1043608"/>
            <a:ext cx="11052008" cy="7338392"/>
          </a:xfrm>
          <a:prstGeom prst="rect">
            <a:avLst/>
          </a:prstGeom>
        </p:spPr>
      </p:pic>
      <p:sp>
        <p:nvSpPr>
          <p:cNvPr id="8" name="Text Box 11"/>
          <p:cNvSpPr txBox="1">
            <a:spLocks noChangeArrowheads="1"/>
          </p:cNvSpPr>
          <p:nvPr/>
        </p:nvSpPr>
        <p:spPr bwMode="auto">
          <a:xfrm>
            <a:off x="9313461" y="461616"/>
            <a:ext cx="22220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2400" dirty="0" smtClean="0">
                <a:solidFill>
                  <a:srgbClr val="0070C0"/>
                </a:solidFill>
              </a:rPr>
              <a:t>Operations</a:t>
            </a:r>
            <a:endParaRPr lang="en-US" altLang="ar-SA" sz="2400" dirty="0">
              <a:solidFill>
                <a:srgbClr val="0070C0"/>
              </a:solidFill>
            </a:endParaRPr>
          </a:p>
          <a:p>
            <a:r>
              <a:rPr lang="en-US" altLang="ar-SA" sz="2400" dirty="0" smtClean="0">
                <a:solidFill>
                  <a:srgbClr val="0070C0"/>
                </a:solidFill>
              </a:rPr>
              <a:t>Administration </a:t>
            </a:r>
            <a:endParaRPr lang="en-US" altLang="ar-SA" sz="2400" dirty="0">
              <a:solidFill>
                <a:srgbClr val="0070C0"/>
              </a:solidFill>
            </a:endParaRPr>
          </a:p>
          <a:p>
            <a:r>
              <a:rPr lang="en-US" altLang="ar-SA" sz="2400" dirty="0" smtClean="0">
                <a:solidFill>
                  <a:srgbClr val="0070C0"/>
                </a:solidFill>
              </a:rPr>
              <a:t>Maintenance</a:t>
            </a:r>
            <a:endParaRPr lang="en-US" altLang="ar-SA" sz="2400" dirty="0">
              <a:solidFill>
                <a:srgbClr val="0070C0"/>
              </a:solidFill>
            </a:endParaRPr>
          </a:p>
          <a:p>
            <a:r>
              <a:rPr lang="en-US" altLang="ar-SA" sz="2400" dirty="0" smtClean="0">
                <a:solidFill>
                  <a:srgbClr val="0070C0"/>
                </a:solidFill>
              </a:rPr>
              <a:t>Provisioning</a:t>
            </a:r>
            <a:endParaRPr lang="en-US" altLang="ar-SA" sz="2400" dirty="0">
              <a:solidFill>
                <a:srgbClr val="0070C0"/>
              </a:solidFill>
            </a:endParaRPr>
          </a:p>
        </p:txBody>
      </p:sp>
    </p:spTree>
    <p:extLst>
      <p:ext uri="{BB962C8B-B14F-4D97-AF65-F5344CB8AC3E}">
        <p14:creationId xmlns:p14="http://schemas.microsoft.com/office/powerpoint/2010/main" val="3416043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7"/>
          <p:cNvSpPr>
            <a:spLocks noChangeArrowheads="1"/>
          </p:cNvSpPr>
          <p:nvPr/>
        </p:nvSpPr>
        <p:spPr bwMode="auto">
          <a:xfrm>
            <a:off x="8458200" y="83820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ar-SA" sz="1600"/>
          </a:p>
          <a:p>
            <a:r>
              <a:rPr lang="en-US" altLang="ar-SA" sz="1600"/>
              <a:t>  </a:t>
            </a:r>
            <a:endParaRPr lang="en-US" altLang="ar-SA" sz="1600" b="1"/>
          </a:p>
        </p:txBody>
      </p:sp>
      <p:sp>
        <p:nvSpPr>
          <p:cNvPr id="52230" name="Text Box 8"/>
          <p:cNvSpPr txBox="1">
            <a:spLocks noChangeArrowheads="1"/>
          </p:cNvSpPr>
          <p:nvPr/>
        </p:nvSpPr>
        <p:spPr bwMode="auto">
          <a:xfrm>
            <a:off x="218648" y="145855"/>
            <a:ext cx="11782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1.9.1</a:t>
            </a:r>
            <a:r>
              <a:rPr lang="en-US" altLang="ar-SA" sz="2800" dirty="0" smtClean="0">
                <a:solidFill>
                  <a:srgbClr val="00B0F0"/>
                </a:solidFill>
              </a:rPr>
              <a:t> 	</a:t>
            </a:r>
            <a:r>
              <a:rPr lang="en-US" altLang="ar-SA" sz="2800" b="1" dirty="0" smtClean="0">
                <a:solidFill>
                  <a:srgbClr val="00B0F0"/>
                </a:solidFill>
              </a:rPr>
              <a:t>Goal </a:t>
            </a:r>
            <a:r>
              <a:rPr lang="en-US" altLang="ar-SA" sz="2800" b="1" dirty="0">
                <a:solidFill>
                  <a:srgbClr val="00B0F0"/>
                </a:solidFill>
              </a:rPr>
              <a:t>of Network </a:t>
            </a:r>
            <a:r>
              <a:rPr lang="en-US" altLang="ar-SA" sz="2800" b="1" dirty="0" smtClean="0">
                <a:solidFill>
                  <a:srgbClr val="00B0F0"/>
                </a:solidFill>
              </a:rPr>
              <a:t>Management </a:t>
            </a:r>
            <a:r>
              <a:rPr lang="en-US" altLang="ar-SA" sz="1800" dirty="0" smtClean="0">
                <a:solidFill>
                  <a:srgbClr val="00B0F0"/>
                </a:solidFill>
              </a:rPr>
              <a:t>(cont.)</a:t>
            </a:r>
            <a:endParaRPr lang="en-US" altLang="ar-SA" sz="1800" dirty="0">
              <a:solidFill>
                <a:srgbClr val="00B0F0"/>
              </a:solidFill>
            </a:endParaRPr>
          </a:p>
        </p:txBody>
      </p:sp>
      <p:sp>
        <p:nvSpPr>
          <p:cNvPr id="14" name="5-Point Star 13"/>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911424" y="611560"/>
            <a:ext cx="9865096" cy="7406627"/>
          </a:xfrm>
          <a:prstGeom prst="rect">
            <a:avLst/>
          </a:prstGeom>
        </p:spPr>
      </p:pic>
      <p:sp>
        <p:nvSpPr>
          <p:cNvPr id="7" name="Text Box 8"/>
          <p:cNvSpPr txBox="1">
            <a:spLocks noChangeArrowheads="1"/>
          </p:cNvSpPr>
          <p:nvPr/>
        </p:nvSpPr>
        <p:spPr bwMode="auto">
          <a:xfrm>
            <a:off x="3565525" y="8018187"/>
            <a:ext cx="5349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NM Functional Flow Chart </a:t>
            </a:r>
            <a:endParaRPr lang="en-US" altLang="ar-SA" sz="3200">
              <a:solidFill>
                <a:srgbClr val="0070C0"/>
              </a:solidFill>
            </a:endParaRPr>
          </a:p>
        </p:txBody>
      </p:sp>
    </p:spTree>
    <p:extLst>
      <p:ext uri="{BB962C8B-B14F-4D97-AF65-F5344CB8AC3E}">
        <p14:creationId xmlns:p14="http://schemas.microsoft.com/office/powerpoint/2010/main" val="49828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17073"/>
            <a:ext cx="12072664" cy="8971687"/>
          </a:xfrm>
          <a:prstGeom prst="rect">
            <a:avLst/>
          </a:prstGeom>
          <a:noFill/>
        </p:spPr>
        <p:txBody>
          <a:bodyPr wrap="square" rtlCol="0">
            <a:spAutoFit/>
          </a:bodyPr>
          <a:lstStyle/>
          <a:p>
            <a:pPr algn="ctr">
              <a:spcAft>
                <a:spcPts val="600"/>
              </a:spcAft>
            </a:pPr>
            <a:r>
              <a:rPr lang="en-US" sz="3200" b="1" dirty="0">
                <a:latin typeface="Candara" panose="020E0502030303020204" pitchFamily="34" charset="0"/>
              </a:rPr>
              <a:t>Overview</a:t>
            </a:r>
            <a:endParaRPr lang="en-US" sz="2400" b="1" dirty="0" smtClean="0">
              <a:latin typeface="Candara" panose="020E0502030303020204" pitchFamily="34" charset="0"/>
            </a:endParaRPr>
          </a:p>
          <a:p>
            <a:pPr>
              <a:spcAft>
                <a:spcPts val="600"/>
              </a:spcAft>
            </a:pPr>
            <a:r>
              <a:rPr lang="en-US" dirty="0" smtClean="0">
                <a:latin typeface="Candara" panose="020E0502030303020204" pitchFamily="34" charset="0"/>
              </a:rPr>
              <a:t>This </a:t>
            </a:r>
            <a:r>
              <a:rPr lang="en-US" dirty="0">
                <a:latin typeface="Candara" panose="020E0502030303020204" pitchFamily="34" charset="0"/>
              </a:rPr>
              <a:t>chapter demonstrates the necessity of </a:t>
            </a:r>
            <a:r>
              <a:rPr lang="en-US" b="1" dirty="0">
                <a:latin typeface="Candara" panose="020E0502030303020204" pitchFamily="34" charset="0"/>
              </a:rPr>
              <a:t>network system</a:t>
            </a:r>
            <a:r>
              <a:rPr lang="en-US" dirty="0">
                <a:latin typeface="Candara" panose="020E0502030303020204" pitchFamily="34" charset="0"/>
              </a:rPr>
              <a:t> and </a:t>
            </a:r>
            <a:r>
              <a:rPr lang="en-US" b="1" dirty="0">
                <a:latin typeface="Candara" panose="020E0502030303020204" pitchFamily="34" charset="0"/>
              </a:rPr>
              <a:t>service management</a:t>
            </a:r>
            <a:r>
              <a:rPr lang="en-US" dirty="0">
                <a:latin typeface="Candara" panose="020E0502030303020204" pitchFamily="34" charset="0"/>
              </a:rPr>
              <a:t> in providing </a:t>
            </a:r>
            <a:r>
              <a:rPr lang="en-US" b="1" dirty="0" smtClean="0">
                <a:latin typeface="Candara" panose="020E0502030303020204" pitchFamily="34" charset="0"/>
              </a:rPr>
              <a:t>information </a:t>
            </a:r>
            <a:r>
              <a:rPr lang="en-US" b="1" dirty="0">
                <a:latin typeface="Candara" panose="020E0502030303020204" pitchFamily="34" charset="0"/>
              </a:rPr>
              <a:t>technology</a:t>
            </a:r>
            <a:r>
              <a:rPr lang="en-US" dirty="0">
                <a:latin typeface="Candara" panose="020E0502030303020204" pitchFamily="34" charset="0"/>
              </a:rPr>
              <a:t> (</a:t>
            </a:r>
            <a:r>
              <a:rPr lang="en-US" b="1" dirty="0">
                <a:latin typeface="Candara" panose="020E0502030303020204" pitchFamily="34" charset="0"/>
              </a:rPr>
              <a:t>IT</a:t>
            </a:r>
            <a:r>
              <a:rPr lang="en-US" dirty="0">
                <a:latin typeface="Candara" panose="020E0502030303020204" pitchFamily="34" charset="0"/>
              </a:rPr>
              <a:t>) </a:t>
            </a:r>
            <a:r>
              <a:rPr lang="en-US" b="1" dirty="0">
                <a:latin typeface="Candara" panose="020E0502030303020204" pitchFamily="34" charset="0"/>
              </a:rPr>
              <a:t>services</a:t>
            </a:r>
            <a:r>
              <a:rPr lang="en-US" dirty="0">
                <a:latin typeface="Candara" panose="020E0502030303020204" pitchFamily="34" charset="0"/>
              </a:rPr>
              <a:t>. </a:t>
            </a:r>
            <a:endParaRPr lang="en-US" dirty="0" smtClean="0">
              <a:latin typeface="Candara" panose="020E0502030303020204" pitchFamily="34" charset="0"/>
            </a:endParaRPr>
          </a:p>
          <a:p>
            <a:pPr>
              <a:spcAft>
                <a:spcPts val="600"/>
              </a:spcAft>
            </a:pPr>
            <a:r>
              <a:rPr lang="en-US" dirty="0" smtClean="0">
                <a:latin typeface="Candara" panose="020E0502030303020204" pitchFamily="34" charset="0"/>
              </a:rPr>
              <a:t>The </a:t>
            </a:r>
            <a:r>
              <a:rPr lang="en-US" b="1" dirty="0">
                <a:solidFill>
                  <a:srgbClr val="0070C0"/>
                </a:solidFill>
                <a:latin typeface="Candara" panose="020E0502030303020204" pitchFamily="34" charset="0"/>
              </a:rPr>
              <a:t>telephone system</a:t>
            </a:r>
            <a:r>
              <a:rPr lang="en-US" dirty="0">
                <a:solidFill>
                  <a:srgbClr val="0070C0"/>
                </a:solidFill>
                <a:latin typeface="Candara" panose="020E0502030303020204" pitchFamily="34" charset="0"/>
              </a:rPr>
              <a:t> </a:t>
            </a:r>
            <a:r>
              <a:rPr lang="en-US" dirty="0">
                <a:latin typeface="Candara" panose="020E0502030303020204" pitchFamily="34" charset="0"/>
              </a:rPr>
              <a:t>is known to be very </a:t>
            </a:r>
            <a:r>
              <a:rPr lang="en-US" b="1" dirty="0">
                <a:solidFill>
                  <a:srgbClr val="669900"/>
                </a:solidFill>
                <a:latin typeface="Candara" panose="020E0502030303020204" pitchFamily="34" charset="0"/>
              </a:rPr>
              <a:t>reliable</a:t>
            </a:r>
            <a:r>
              <a:rPr lang="en-US" dirty="0">
                <a:solidFill>
                  <a:srgbClr val="669900"/>
                </a:solidFill>
                <a:latin typeface="Candara" panose="020E0502030303020204" pitchFamily="34" charset="0"/>
              </a:rPr>
              <a:t> </a:t>
            </a:r>
            <a:r>
              <a:rPr lang="en-US" dirty="0">
                <a:latin typeface="Candara" panose="020E0502030303020204" pitchFamily="34" charset="0"/>
              </a:rPr>
              <a:t>and </a:t>
            </a:r>
            <a:r>
              <a:rPr lang="en-US" b="1" dirty="0">
                <a:solidFill>
                  <a:srgbClr val="669900"/>
                </a:solidFill>
                <a:latin typeface="Candara" panose="020E0502030303020204" pitchFamily="34" charset="0"/>
              </a:rPr>
              <a:t>dependable</a:t>
            </a:r>
            <a:r>
              <a:rPr lang="en-US" dirty="0">
                <a:latin typeface="Candara" panose="020E0502030303020204" pitchFamily="34" charset="0"/>
              </a:rPr>
              <a:t>. One can make a telephone </a:t>
            </a:r>
            <a:r>
              <a:rPr lang="en-US" dirty="0" smtClean="0">
                <a:latin typeface="Candara" panose="020E0502030303020204" pitchFamily="34" charset="0"/>
              </a:rPr>
              <a:t>call from </a:t>
            </a:r>
            <a:r>
              <a:rPr lang="en-US" dirty="0">
                <a:latin typeface="Candara" panose="020E0502030303020204" pitchFamily="34" charset="0"/>
              </a:rPr>
              <a:t>anywhere to anywhere at any time of the day and be reasonably sure that the connection will </a:t>
            </a:r>
            <a:r>
              <a:rPr lang="en-US" dirty="0" smtClean="0">
                <a:latin typeface="Candara" panose="020E0502030303020204" pitchFamily="34" charset="0"/>
              </a:rPr>
              <a:t>be made </a:t>
            </a:r>
            <a:r>
              <a:rPr lang="en-US" dirty="0">
                <a:latin typeface="Candara" panose="020E0502030303020204" pitchFamily="34" charset="0"/>
              </a:rPr>
              <a:t>and the quality of connection will be good. This is partly due to the </a:t>
            </a:r>
            <a:r>
              <a:rPr lang="en-US" b="1" dirty="0">
                <a:latin typeface="Candara" panose="020E0502030303020204" pitchFamily="34" charset="0"/>
              </a:rPr>
              <a:t>efficient management </a:t>
            </a:r>
            <a:r>
              <a:rPr lang="en-US" dirty="0">
                <a:latin typeface="Candara" panose="020E0502030303020204" pitchFamily="34" charset="0"/>
              </a:rPr>
              <a:t>of </a:t>
            </a:r>
            <a:r>
              <a:rPr lang="en-US" dirty="0" smtClean="0">
                <a:latin typeface="Candara" panose="020E0502030303020204" pitchFamily="34" charset="0"/>
              </a:rPr>
              <a:t>the </a:t>
            </a:r>
            <a:r>
              <a:rPr lang="en-US" b="1" dirty="0" smtClean="0">
                <a:latin typeface="Candara" panose="020E0502030303020204" pitchFamily="34" charset="0"/>
              </a:rPr>
              <a:t>telephone network</a:t>
            </a:r>
            <a:r>
              <a:rPr lang="en-US" dirty="0" smtClean="0">
                <a:latin typeface="Candara" panose="020E0502030303020204" pitchFamily="34" charset="0"/>
              </a:rPr>
              <a:t>. </a:t>
            </a:r>
          </a:p>
          <a:p>
            <a:pPr>
              <a:spcAft>
                <a:spcPts val="600"/>
              </a:spcAft>
            </a:pPr>
            <a:r>
              <a:rPr lang="en-US" dirty="0" smtClean="0">
                <a:latin typeface="Candara" panose="020E0502030303020204" pitchFamily="34" charset="0"/>
              </a:rPr>
              <a:t>Section 1 .1 introduces the concept of </a:t>
            </a:r>
            <a:r>
              <a:rPr lang="en-US" b="1" dirty="0" smtClean="0">
                <a:latin typeface="Candara" panose="020E0502030303020204" pitchFamily="34" charset="0"/>
              </a:rPr>
              <a:t>management</a:t>
            </a:r>
            <a:r>
              <a:rPr lang="en-US" dirty="0" smtClean="0">
                <a:latin typeface="Candara" panose="020E0502030303020204" pitchFamily="34" charset="0"/>
              </a:rPr>
              <a:t> for the success of </a:t>
            </a:r>
            <a:r>
              <a:rPr lang="en-US" b="1" dirty="0" smtClean="0">
                <a:latin typeface="Candara" panose="020E0502030303020204" pitchFamily="34" charset="0"/>
              </a:rPr>
              <a:t>telephone network</a:t>
            </a:r>
            <a:r>
              <a:rPr lang="en-US" dirty="0" smtClean="0">
                <a:latin typeface="Candara" panose="020E0502030303020204" pitchFamily="34" charset="0"/>
              </a:rPr>
              <a:t> by using </a:t>
            </a:r>
            <a:r>
              <a:rPr lang="en-US" b="1" dirty="0" smtClean="0">
                <a:solidFill>
                  <a:srgbClr val="0070C0"/>
                </a:solidFill>
                <a:latin typeface="Candara" panose="020E0502030303020204" pitchFamily="34" charset="0"/>
              </a:rPr>
              <a:t>Operation Support</a:t>
            </a:r>
            <a:r>
              <a:rPr lang="en-US" dirty="0" smtClean="0">
                <a:solidFill>
                  <a:srgbClr val="0070C0"/>
                </a:solidFill>
                <a:latin typeface="Candara" panose="020E0502030303020204" pitchFamily="34" charset="0"/>
              </a:rPr>
              <a:t> </a:t>
            </a:r>
            <a:r>
              <a:rPr lang="en-US" b="1" dirty="0" smtClean="0">
                <a:solidFill>
                  <a:srgbClr val="0070C0"/>
                </a:solidFill>
                <a:latin typeface="Candara" panose="020E0502030303020204" pitchFamily="34" charset="0"/>
              </a:rPr>
              <a:t>Systems</a:t>
            </a:r>
            <a:r>
              <a:rPr lang="en-US" dirty="0" smtClean="0">
                <a:latin typeface="Candara" panose="020E0502030303020204" pitchFamily="34" charset="0"/>
              </a:rPr>
              <a:t> (</a:t>
            </a:r>
            <a:r>
              <a:rPr lang="en-US" b="1" dirty="0" smtClean="0">
                <a:solidFill>
                  <a:srgbClr val="0070C0"/>
                </a:solidFill>
                <a:latin typeface="Candara" panose="020E0502030303020204" pitchFamily="34" charset="0"/>
              </a:rPr>
              <a:t>OSSs</a:t>
            </a:r>
            <a:r>
              <a:rPr lang="en-US" dirty="0" smtClean="0">
                <a:latin typeface="Candara" panose="020E0502030303020204" pitchFamily="34" charset="0"/>
              </a:rPr>
              <a:t>).</a:t>
            </a:r>
          </a:p>
          <a:p>
            <a:pPr>
              <a:spcAft>
                <a:spcPts val="600"/>
              </a:spcAft>
            </a:pPr>
            <a:r>
              <a:rPr lang="en-US" b="1" dirty="0" smtClean="0">
                <a:latin typeface="Candara" panose="020E0502030303020204" pitchFamily="34" charset="0"/>
              </a:rPr>
              <a:t>Computer </a:t>
            </a:r>
            <a:r>
              <a:rPr lang="en-US" b="1" dirty="0">
                <a:latin typeface="Candara" panose="020E0502030303020204" pitchFamily="34" charset="0"/>
              </a:rPr>
              <a:t>communication </a:t>
            </a:r>
            <a:r>
              <a:rPr lang="en-US" dirty="0">
                <a:solidFill>
                  <a:srgbClr val="0070C0"/>
                </a:solidFill>
                <a:latin typeface="Candara" panose="020E0502030303020204" pitchFamily="34" charset="0"/>
              </a:rPr>
              <a:t>initially</a:t>
            </a:r>
            <a:r>
              <a:rPr lang="en-US" dirty="0">
                <a:latin typeface="Candara" panose="020E0502030303020204" pitchFamily="34" charset="0"/>
              </a:rPr>
              <a:t> used the </a:t>
            </a:r>
            <a:r>
              <a:rPr lang="en-US" b="1" dirty="0">
                <a:latin typeface="Candara" panose="020E0502030303020204" pitchFamily="34" charset="0"/>
              </a:rPr>
              <a:t>telephone network</a:t>
            </a:r>
            <a:r>
              <a:rPr lang="en-US" dirty="0">
                <a:latin typeface="Candara" panose="020E0502030303020204" pitchFamily="34" charset="0"/>
              </a:rPr>
              <a:t> to carry </a:t>
            </a:r>
            <a:r>
              <a:rPr lang="en-US" b="1" dirty="0">
                <a:latin typeface="Candara" panose="020E0502030303020204" pitchFamily="34" charset="0"/>
              </a:rPr>
              <a:t>digital data</a:t>
            </a:r>
            <a:r>
              <a:rPr lang="en-US" dirty="0">
                <a:latin typeface="Candara" panose="020E0502030303020204" pitchFamily="34" charset="0"/>
              </a:rPr>
              <a:t>. There was </a:t>
            </a:r>
            <a:r>
              <a:rPr lang="en-US" dirty="0" smtClean="0">
                <a:latin typeface="Candara" panose="020E0502030303020204" pitchFamily="34" charset="0"/>
              </a:rPr>
              <a:t>a clear </a:t>
            </a:r>
            <a:r>
              <a:rPr lang="en-US" b="1" dirty="0" smtClean="0">
                <a:latin typeface="Candara" panose="020E0502030303020204" pitchFamily="34" charset="0"/>
              </a:rPr>
              <a:t>demarcation (</a:t>
            </a:r>
            <a:r>
              <a:rPr lang="en-US" dirty="0">
                <a:latin typeface="Candara" panose="020E0502030303020204" pitchFamily="34" charset="0"/>
              </a:rPr>
              <a:t>fixing the boundary</a:t>
            </a:r>
            <a:r>
              <a:rPr lang="en-US" b="1" dirty="0" smtClean="0">
                <a:latin typeface="Candara" panose="020E0502030303020204" pitchFamily="34" charset="0"/>
              </a:rPr>
              <a:t>)</a:t>
            </a:r>
            <a:r>
              <a:rPr lang="en-US" dirty="0" smtClean="0">
                <a:latin typeface="Candara" panose="020E0502030303020204" pitchFamily="34" charset="0"/>
              </a:rPr>
              <a:t> </a:t>
            </a:r>
            <a:r>
              <a:rPr lang="en-US" dirty="0">
                <a:latin typeface="Candara" panose="020E0502030303020204" pitchFamily="34" charset="0"/>
              </a:rPr>
              <a:t>between the </a:t>
            </a:r>
            <a:r>
              <a:rPr lang="en-US" b="1" dirty="0">
                <a:latin typeface="Candara" panose="020E0502030303020204" pitchFamily="34" charset="0"/>
              </a:rPr>
              <a:t>traditional telecommunication network</a:t>
            </a:r>
            <a:r>
              <a:rPr lang="en-US" dirty="0">
                <a:latin typeface="Candara" panose="020E0502030303020204" pitchFamily="34" charset="0"/>
              </a:rPr>
              <a:t> and </a:t>
            </a:r>
            <a:r>
              <a:rPr lang="en-US" b="1" dirty="0">
                <a:latin typeface="Candara" panose="020E0502030303020204" pitchFamily="34" charset="0"/>
              </a:rPr>
              <a:t>computer </a:t>
            </a:r>
            <a:r>
              <a:rPr lang="en-US" b="1" dirty="0" smtClean="0">
                <a:latin typeface="Candara" panose="020E0502030303020204" pitchFamily="34" charset="0"/>
              </a:rPr>
              <a:t>communication network</a:t>
            </a:r>
            <a:r>
              <a:rPr lang="en-US" dirty="0">
                <a:latin typeface="Candara" panose="020E0502030303020204" pitchFamily="34" charset="0"/>
              </a:rPr>
              <a:t>. </a:t>
            </a:r>
            <a:r>
              <a:rPr lang="en-US" dirty="0" smtClean="0">
                <a:latin typeface="Candara" panose="020E0502030303020204" pitchFamily="34" charset="0"/>
              </a:rPr>
              <a:t>Computer </a:t>
            </a:r>
            <a:r>
              <a:rPr lang="en-US" dirty="0">
                <a:latin typeface="Candara" panose="020E0502030303020204" pitchFamily="34" charset="0"/>
              </a:rPr>
              <a:t>communication technology radically changed with the advent of desktop </a:t>
            </a:r>
            <a:r>
              <a:rPr lang="en-US" dirty="0" smtClean="0">
                <a:latin typeface="Candara" panose="020E0502030303020204" pitchFamily="34" charset="0"/>
              </a:rPr>
              <a:t>computing power </a:t>
            </a:r>
            <a:r>
              <a:rPr lang="en-US" dirty="0">
                <a:latin typeface="Candara" panose="020E0502030303020204" pitchFamily="34" charset="0"/>
              </a:rPr>
              <a:t>and </a:t>
            </a:r>
            <a:r>
              <a:rPr lang="en-US" b="1" dirty="0">
                <a:latin typeface="Candara" panose="020E0502030303020204" pitchFamily="34" charset="0"/>
              </a:rPr>
              <a:t>distributed computing environments</a:t>
            </a:r>
            <a:r>
              <a:rPr lang="en-US" dirty="0">
                <a:latin typeface="Candara" panose="020E0502030303020204" pitchFamily="34" charset="0"/>
              </a:rPr>
              <a:t> (</a:t>
            </a:r>
            <a:r>
              <a:rPr lang="en-US" b="1" dirty="0">
                <a:latin typeface="Candara" panose="020E0502030303020204" pitchFamily="34" charset="0"/>
              </a:rPr>
              <a:t>DCEs</a:t>
            </a:r>
            <a:r>
              <a:rPr lang="en-US" dirty="0">
                <a:latin typeface="Candara" panose="020E0502030303020204" pitchFamily="34" charset="0"/>
              </a:rPr>
              <a:t>) using </a:t>
            </a:r>
            <a:r>
              <a:rPr lang="en-US" b="1" dirty="0">
                <a:latin typeface="Candara" panose="020E0502030303020204" pitchFamily="34" charset="0"/>
              </a:rPr>
              <a:t>local area networks</a:t>
            </a:r>
            <a:r>
              <a:rPr lang="en-US" dirty="0">
                <a:latin typeface="Candara" panose="020E0502030303020204" pitchFamily="34" charset="0"/>
              </a:rPr>
              <a:t> (</a:t>
            </a:r>
            <a:r>
              <a:rPr lang="en-US" b="1" dirty="0">
                <a:latin typeface="Candara" panose="020E0502030303020204" pitchFamily="34" charset="0"/>
              </a:rPr>
              <a:t>LAN</a:t>
            </a:r>
            <a:r>
              <a:rPr lang="en-US" dirty="0">
                <a:latin typeface="Candara" panose="020E0502030303020204" pitchFamily="34" charset="0"/>
              </a:rPr>
              <a:t>) as </a:t>
            </a:r>
            <a:r>
              <a:rPr lang="en-US" dirty="0" smtClean="0">
                <a:latin typeface="Candara" panose="020E0502030303020204" pitchFamily="34" charset="0"/>
              </a:rPr>
              <a:t>described in </a:t>
            </a:r>
            <a:r>
              <a:rPr lang="en-US" dirty="0">
                <a:latin typeface="Candara" panose="020E0502030303020204" pitchFamily="34" charset="0"/>
              </a:rPr>
              <a:t>Section 1.3. </a:t>
            </a:r>
            <a:r>
              <a:rPr lang="en-US" b="1" dirty="0">
                <a:latin typeface="Candara" panose="020E0502030303020204" pitchFamily="34" charset="0"/>
              </a:rPr>
              <a:t>Global communication </a:t>
            </a:r>
            <a:r>
              <a:rPr lang="en-US" dirty="0">
                <a:latin typeface="Candara" panose="020E0502030303020204" pitchFamily="34" charset="0"/>
              </a:rPr>
              <a:t>using </a:t>
            </a:r>
            <a:r>
              <a:rPr lang="en-US" b="1" dirty="0">
                <a:latin typeface="Candara" panose="020E0502030303020204" pitchFamily="34" charset="0"/>
              </a:rPr>
              <a:t>Internet</a:t>
            </a:r>
            <a:r>
              <a:rPr lang="en-US" dirty="0">
                <a:latin typeface="Candara" panose="020E0502030303020204" pitchFamily="34" charset="0"/>
              </a:rPr>
              <a:t> became a reality with the introduction of </a:t>
            </a:r>
            <a:r>
              <a:rPr lang="en-US" b="1" dirty="0" smtClean="0">
                <a:latin typeface="Candara" panose="020E0502030303020204" pitchFamily="34" charset="0"/>
              </a:rPr>
              <a:t>TCP/IP- based </a:t>
            </a:r>
            <a:r>
              <a:rPr lang="en-US" b="1" dirty="0">
                <a:latin typeface="Candara" panose="020E0502030303020204" pitchFamily="34" charset="0"/>
              </a:rPr>
              <a:t>networks</a:t>
            </a:r>
            <a:r>
              <a:rPr lang="en-US" dirty="0">
                <a:latin typeface="Candara" panose="020E0502030303020204" pitchFamily="34" charset="0"/>
              </a:rPr>
              <a:t>. </a:t>
            </a:r>
            <a:endParaRPr lang="en-US" dirty="0" smtClean="0">
              <a:latin typeface="Candara" panose="020E0502030303020204" pitchFamily="34" charset="0"/>
            </a:endParaRPr>
          </a:p>
          <a:p>
            <a:pPr>
              <a:spcAft>
                <a:spcPts val="600"/>
              </a:spcAft>
            </a:pPr>
            <a:r>
              <a:rPr lang="en-US" dirty="0" smtClean="0">
                <a:latin typeface="Candara" panose="020E0502030303020204" pitchFamily="34" charset="0"/>
              </a:rPr>
              <a:t>The </a:t>
            </a:r>
            <a:r>
              <a:rPr lang="en-US" dirty="0">
                <a:latin typeface="Candara" panose="020E0502030303020204" pitchFamily="34" charset="0"/>
              </a:rPr>
              <a:t>next phase </a:t>
            </a:r>
            <a:r>
              <a:rPr lang="en-US" dirty="0" smtClean="0">
                <a:latin typeface="Candara" panose="020E0502030303020204" pitchFamily="34" charset="0"/>
              </a:rPr>
              <a:t>the </a:t>
            </a:r>
            <a:r>
              <a:rPr lang="en-US" dirty="0">
                <a:latin typeface="Candara" panose="020E0502030303020204" pitchFamily="34" charset="0"/>
              </a:rPr>
              <a:t>introduction of </a:t>
            </a:r>
            <a:r>
              <a:rPr lang="en-US" b="1" dirty="0">
                <a:solidFill>
                  <a:srgbClr val="0070C0"/>
                </a:solidFill>
                <a:latin typeface="Candara" panose="020E0502030303020204" pitchFamily="34" charset="0"/>
              </a:rPr>
              <a:t>broadband services</a:t>
            </a:r>
            <a:r>
              <a:rPr lang="en-US" dirty="0">
                <a:latin typeface="Candara" panose="020E0502030303020204" pitchFamily="34" charset="0"/>
              </a:rPr>
              <a:t>. </a:t>
            </a:r>
            <a:r>
              <a:rPr lang="en-US" b="1" dirty="0">
                <a:latin typeface="Candara" panose="020E0502030303020204" pitchFamily="34" charset="0"/>
              </a:rPr>
              <a:t>Voice</a:t>
            </a:r>
            <a:r>
              <a:rPr lang="en-US" dirty="0">
                <a:latin typeface="Candara" panose="020E0502030303020204" pitchFamily="34" charset="0"/>
              </a:rPr>
              <a:t>, </a:t>
            </a:r>
            <a:r>
              <a:rPr lang="en-US" b="1" dirty="0">
                <a:latin typeface="Candara" panose="020E0502030303020204" pitchFamily="34" charset="0"/>
              </a:rPr>
              <a:t>video</a:t>
            </a:r>
            <a:r>
              <a:rPr lang="en-US" dirty="0">
                <a:latin typeface="Candara" panose="020E0502030303020204" pitchFamily="34" charset="0"/>
              </a:rPr>
              <a:t>, </a:t>
            </a:r>
            <a:r>
              <a:rPr lang="en-US" dirty="0" smtClean="0">
                <a:latin typeface="Candara" panose="020E0502030303020204" pitchFamily="34" charset="0"/>
              </a:rPr>
              <a:t>and </a:t>
            </a:r>
            <a:r>
              <a:rPr lang="en-US" b="1" dirty="0" smtClean="0">
                <a:latin typeface="Candara" panose="020E0502030303020204" pitchFamily="34" charset="0"/>
              </a:rPr>
              <a:t>data</a:t>
            </a:r>
            <a:r>
              <a:rPr lang="en-US" dirty="0" smtClean="0">
                <a:latin typeface="Candara" panose="020E0502030303020204" pitchFamily="34" charset="0"/>
              </a:rPr>
              <a:t> </a:t>
            </a:r>
            <a:r>
              <a:rPr lang="en-US" dirty="0">
                <a:latin typeface="Candara" panose="020E0502030303020204" pitchFamily="34" charset="0"/>
              </a:rPr>
              <a:t>could be delivered on the same medium to homes. </a:t>
            </a:r>
            <a:r>
              <a:rPr lang="en-US" dirty="0" smtClean="0">
                <a:latin typeface="Candara" panose="020E0502030303020204" pitchFamily="34" charset="0"/>
              </a:rPr>
              <a:t>It </a:t>
            </a:r>
            <a:r>
              <a:rPr lang="en-US" dirty="0">
                <a:latin typeface="Candara" panose="020E0502030303020204" pitchFamily="34" charset="0"/>
              </a:rPr>
              <a:t>has also initiated improvement in the </a:t>
            </a:r>
            <a:r>
              <a:rPr lang="en-US" dirty="0" smtClean="0">
                <a:latin typeface="Candara" panose="020E0502030303020204" pitchFamily="34" charset="0"/>
              </a:rPr>
              <a:t>core </a:t>
            </a:r>
            <a:r>
              <a:rPr lang="en-US" b="1" dirty="0" smtClean="0">
                <a:latin typeface="Candara" panose="020E0502030303020204" pitchFamily="34" charset="0"/>
              </a:rPr>
              <a:t>wide </a:t>
            </a:r>
            <a:r>
              <a:rPr lang="en-US" b="1" dirty="0">
                <a:latin typeface="Candara" panose="020E0502030303020204" pitchFamily="34" charset="0"/>
              </a:rPr>
              <a:t>area network</a:t>
            </a:r>
            <a:r>
              <a:rPr lang="en-US" dirty="0">
                <a:latin typeface="Candara" panose="020E0502030303020204" pitchFamily="34" charset="0"/>
              </a:rPr>
              <a:t> (</a:t>
            </a:r>
            <a:r>
              <a:rPr lang="en-US" b="1" dirty="0">
                <a:latin typeface="Candara" panose="020E0502030303020204" pitchFamily="34" charset="0"/>
              </a:rPr>
              <a:t>WAN</a:t>
            </a:r>
            <a:r>
              <a:rPr lang="en-US" dirty="0">
                <a:latin typeface="Candara" panose="020E0502030303020204" pitchFamily="34" charset="0"/>
              </a:rPr>
              <a:t>). </a:t>
            </a:r>
            <a:endParaRPr lang="en-US" dirty="0" smtClean="0">
              <a:latin typeface="Candara" panose="020E0502030303020204" pitchFamily="34" charset="0"/>
            </a:endParaRPr>
          </a:p>
          <a:p>
            <a:pPr>
              <a:spcAft>
                <a:spcPts val="600"/>
              </a:spcAft>
            </a:pPr>
            <a:r>
              <a:rPr lang="en-US" b="1" dirty="0">
                <a:solidFill>
                  <a:srgbClr val="0070C0"/>
                </a:solidFill>
                <a:latin typeface="Candara" panose="020E0502030303020204" pitchFamily="34" charset="0"/>
              </a:rPr>
              <a:t>Networking</a:t>
            </a:r>
            <a:r>
              <a:rPr lang="en-US" dirty="0">
                <a:solidFill>
                  <a:srgbClr val="0070C0"/>
                </a:solidFill>
                <a:latin typeface="Candara" panose="020E0502030303020204" pitchFamily="34" charset="0"/>
              </a:rPr>
              <a:t> </a:t>
            </a:r>
            <a:r>
              <a:rPr lang="en-US" dirty="0">
                <a:latin typeface="Candara" panose="020E0502030303020204" pitchFamily="34" charset="0"/>
              </a:rPr>
              <a:t>is full of "</a:t>
            </a:r>
            <a:r>
              <a:rPr lang="en-US" b="1" dirty="0">
                <a:latin typeface="Candara" panose="020E0502030303020204" pitchFamily="34" charset="0"/>
              </a:rPr>
              <a:t>war stories</a:t>
            </a:r>
            <a:r>
              <a:rPr lang="en-US" dirty="0">
                <a:latin typeface="Candara" panose="020E0502030303020204" pitchFamily="34" charset="0"/>
              </a:rPr>
              <a:t>" as experienced by IT managers. </a:t>
            </a:r>
            <a:endParaRPr lang="en-US" dirty="0" smtClean="0">
              <a:latin typeface="Candara" panose="020E0502030303020204" pitchFamily="34" charset="0"/>
            </a:endParaRPr>
          </a:p>
          <a:p>
            <a:pPr>
              <a:spcAft>
                <a:spcPts val="600"/>
              </a:spcAft>
            </a:pPr>
            <a:r>
              <a:rPr lang="en-US" dirty="0" smtClean="0">
                <a:latin typeface="Candara" panose="020E0502030303020204" pitchFamily="34" charset="0"/>
              </a:rPr>
              <a:t>Section </a:t>
            </a:r>
            <a:r>
              <a:rPr lang="en-US" dirty="0">
                <a:latin typeface="Candara" panose="020E0502030303020204" pitchFamily="34" charset="0"/>
              </a:rPr>
              <a:t>1.9 describes </a:t>
            </a:r>
            <a:r>
              <a:rPr lang="en-US" b="1" dirty="0">
                <a:latin typeface="Candara" panose="020E0502030303020204" pitchFamily="34" charset="0"/>
              </a:rPr>
              <a:t>network management </a:t>
            </a:r>
            <a:r>
              <a:rPr lang="en-US" dirty="0">
                <a:latin typeface="Candara" panose="020E0502030303020204" pitchFamily="34" charset="0"/>
              </a:rPr>
              <a:t>that comprises </a:t>
            </a:r>
            <a:r>
              <a:rPr lang="en-US" b="1" dirty="0">
                <a:latin typeface="Candara" panose="020E0502030303020204" pitchFamily="34" charset="0"/>
              </a:rPr>
              <a:t>operations</a:t>
            </a:r>
            <a:r>
              <a:rPr lang="en-US" dirty="0">
                <a:latin typeface="Candara" panose="020E0502030303020204" pitchFamily="34" charset="0"/>
              </a:rPr>
              <a:t>, </a:t>
            </a:r>
            <a:r>
              <a:rPr lang="en-US" b="1" dirty="0" smtClean="0">
                <a:latin typeface="Candara" panose="020E0502030303020204" pitchFamily="34" charset="0"/>
              </a:rPr>
              <a:t>administration</a:t>
            </a:r>
            <a:r>
              <a:rPr lang="en-US" dirty="0" smtClean="0">
                <a:latin typeface="Candara" panose="020E0502030303020204" pitchFamily="34" charset="0"/>
              </a:rPr>
              <a:t>, </a:t>
            </a:r>
            <a:r>
              <a:rPr lang="en-US" b="1" dirty="0" smtClean="0">
                <a:latin typeface="Candara" panose="020E0502030303020204" pitchFamily="34" charset="0"/>
              </a:rPr>
              <a:t>maintenance</a:t>
            </a:r>
            <a:r>
              <a:rPr lang="en-US" dirty="0">
                <a:latin typeface="Candara" panose="020E0502030303020204" pitchFamily="34" charset="0"/>
              </a:rPr>
              <a:t>, and </a:t>
            </a:r>
            <a:r>
              <a:rPr lang="en-US" b="1" dirty="0">
                <a:latin typeface="Candara" panose="020E0502030303020204" pitchFamily="34" charset="0"/>
              </a:rPr>
              <a:t>provisioning</a:t>
            </a:r>
            <a:r>
              <a:rPr lang="en-US" dirty="0">
                <a:latin typeface="Candara" panose="020E0502030303020204" pitchFamily="34" charset="0"/>
              </a:rPr>
              <a:t>. Three groups perform these functions: </a:t>
            </a:r>
            <a:r>
              <a:rPr lang="en-US" b="1" dirty="0">
                <a:latin typeface="Candara" panose="020E0502030303020204" pitchFamily="34" charset="0"/>
              </a:rPr>
              <a:t>Engineering</a:t>
            </a:r>
            <a:r>
              <a:rPr lang="en-US" dirty="0">
                <a:latin typeface="Candara" panose="020E0502030303020204" pitchFamily="34" charset="0"/>
              </a:rPr>
              <a:t>, </a:t>
            </a:r>
            <a:r>
              <a:rPr lang="en-US" b="1" dirty="0">
                <a:latin typeface="Candara" panose="020E0502030303020204" pitchFamily="34" charset="0"/>
              </a:rPr>
              <a:t>Operations</a:t>
            </a:r>
            <a:r>
              <a:rPr lang="en-US" dirty="0">
                <a:latin typeface="Candara" panose="020E0502030303020204" pitchFamily="34" charset="0"/>
              </a:rPr>
              <a:t>, </a:t>
            </a:r>
            <a:r>
              <a:rPr lang="en-US" dirty="0" smtClean="0">
                <a:latin typeface="Candara" panose="020E0502030303020204" pitchFamily="34" charset="0"/>
              </a:rPr>
              <a:t>and </a:t>
            </a:r>
            <a:r>
              <a:rPr lang="en-US" b="1" dirty="0" smtClean="0">
                <a:latin typeface="Candara" panose="020E0502030303020204" pitchFamily="34" charset="0"/>
              </a:rPr>
              <a:t>Installation</a:t>
            </a:r>
            <a:r>
              <a:rPr lang="en-US" dirty="0" smtClean="0">
                <a:latin typeface="Candara" panose="020E0502030303020204" pitchFamily="34" charset="0"/>
              </a:rPr>
              <a:t> </a:t>
            </a:r>
            <a:r>
              <a:rPr lang="en-US" dirty="0">
                <a:latin typeface="Candara" panose="020E0502030303020204" pitchFamily="34" charset="0"/>
              </a:rPr>
              <a:t>and </a:t>
            </a:r>
            <a:r>
              <a:rPr lang="en-US" b="1" dirty="0">
                <a:latin typeface="Candara" panose="020E0502030303020204" pitchFamily="34" charset="0"/>
              </a:rPr>
              <a:t>Maintenance</a:t>
            </a:r>
            <a:r>
              <a:rPr lang="en-US" dirty="0">
                <a:latin typeface="Candara" panose="020E0502030303020204" pitchFamily="34" charset="0"/>
              </a:rPr>
              <a:t> (</a:t>
            </a:r>
            <a:r>
              <a:rPr lang="en-US" dirty="0" err="1">
                <a:latin typeface="Candara" panose="020E0502030303020204" pitchFamily="34" charset="0"/>
              </a:rPr>
              <a:t>l&amp;M</a:t>
            </a:r>
            <a:r>
              <a:rPr lang="en-US" dirty="0">
                <a:latin typeface="Candara" panose="020E0502030303020204" pitchFamily="34" charset="0"/>
              </a:rPr>
              <a:t>). </a:t>
            </a:r>
            <a:endParaRPr lang="en-US" dirty="0" smtClean="0">
              <a:latin typeface="Candara" panose="020E0502030303020204" pitchFamily="34" charset="0"/>
            </a:endParaRPr>
          </a:p>
          <a:p>
            <a:pPr>
              <a:spcAft>
                <a:spcPts val="600"/>
              </a:spcAft>
            </a:pPr>
            <a:r>
              <a:rPr lang="en-US" dirty="0" smtClean="0">
                <a:latin typeface="Candara" panose="020E0502030303020204" pitchFamily="34" charset="0"/>
              </a:rPr>
              <a:t>Section </a:t>
            </a:r>
            <a:r>
              <a:rPr lang="en-US" dirty="0">
                <a:latin typeface="Candara" panose="020E0502030303020204" pitchFamily="34" charset="0"/>
              </a:rPr>
              <a:t>1.10 focuses on </a:t>
            </a:r>
            <a:r>
              <a:rPr lang="en-US" b="1" dirty="0">
                <a:solidFill>
                  <a:srgbClr val="0070C0"/>
                </a:solidFill>
                <a:latin typeface="Candara" panose="020E0502030303020204" pitchFamily="34" charset="0"/>
              </a:rPr>
              <a:t>Network Management System </a:t>
            </a:r>
            <a:r>
              <a:rPr lang="en-US" dirty="0">
                <a:latin typeface="Candara" panose="020E0502030303020204" pitchFamily="34" charset="0"/>
              </a:rPr>
              <a:t>(</a:t>
            </a:r>
            <a:r>
              <a:rPr lang="en-US" b="1" dirty="0" smtClean="0">
                <a:solidFill>
                  <a:srgbClr val="0070C0"/>
                </a:solidFill>
                <a:latin typeface="Candara" panose="020E0502030303020204" pitchFamily="34" charset="0"/>
              </a:rPr>
              <a:t>NMS</a:t>
            </a:r>
            <a:r>
              <a:rPr lang="en-US" dirty="0" smtClean="0">
                <a:latin typeface="Candara" panose="020E0502030303020204" pitchFamily="34" charset="0"/>
              </a:rPr>
              <a:t>) and </a:t>
            </a:r>
            <a:r>
              <a:rPr lang="en-US" dirty="0">
                <a:latin typeface="Candara" panose="020E0502030303020204" pitchFamily="34" charset="0"/>
              </a:rPr>
              <a:t>relationships between its various components. Besides </a:t>
            </a:r>
            <a:r>
              <a:rPr lang="en-US" b="1" dirty="0">
                <a:latin typeface="Candara" panose="020E0502030303020204" pitchFamily="34" charset="0"/>
              </a:rPr>
              <a:t>managing network components</a:t>
            </a:r>
            <a:r>
              <a:rPr lang="en-US" dirty="0">
                <a:latin typeface="Candara" panose="020E0502030303020204" pitchFamily="34" charset="0"/>
              </a:rPr>
              <a:t>, </a:t>
            </a:r>
            <a:r>
              <a:rPr lang="en-US" b="1" dirty="0" smtClean="0">
                <a:latin typeface="Candara" panose="020E0502030303020204" pitchFamily="34" charset="0"/>
              </a:rPr>
              <a:t>application system </a:t>
            </a:r>
            <a:r>
              <a:rPr lang="en-US" b="1" dirty="0">
                <a:latin typeface="Candara" panose="020E0502030303020204" pitchFamily="34" charset="0"/>
              </a:rPr>
              <a:t>resources </a:t>
            </a:r>
            <a:r>
              <a:rPr lang="en-US" dirty="0">
                <a:latin typeface="Candara" panose="020E0502030303020204" pitchFamily="34" charset="0"/>
              </a:rPr>
              <a:t>also need to be managed. </a:t>
            </a:r>
          </a:p>
          <a:p>
            <a:pPr>
              <a:spcAft>
                <a:spcPts val="600"/>
              </a:spcAft>
            </a:pPr>
            <a:r>
              <a:rPr lang="en-US" b="1" dirty="0">
                <a:latin typeface="Candara" panose="020E0502030303020204" pitchFamily="34" charset="0"/>
              </a:rPr>
              <a:t>Network management technology </a:t>
            </a:r>
            <a:r>
              <a:rPr lang="en-US" dirty="0">
                <a:latin typeface="Candara" panose="020E0502030303020204" pitchFamily="34" charset="0"/>
              </a:rPr>
              <a:t>is still in an evolutionary mode as </a:t>
            </a:r>
            <a:r>
              <a:rPr lang="en-US" b="1" dirty="0">
                <a:latin typeface="Candara" panose="020E0502030303020204" pitchFamily="34" charset="0"/>
              </a:rPr>
              <a:t>network</a:t>
            </a:r>
            <a:r>
              <a:rPr lang="en-US" dirty="0">
                <a:latin typeface="Candara" panose="020E0502030303020204" pitchFamily="34" charset="0"/>
              </a:rPr>
              <a:t> and </a:t>
            </a:r>
            <a:r>
              <a:rPr lang="en-US" b="1" dirty="0">
                <a:latin typeface="Candara" panose="020E0502030303020204" pitchFamily="34" charset="0"/>
              </a:rPr>
              <a:t>software</a:t>
            </a:r>
            <a:r>
              <a:rPr lang="en-US" dirty="0">
                <a:latin typeface="Candara" panose="020E0502030303020204" pitchFamily="34" charset="0"/>
              </a:rPr>
              <a:t> </a:t>
            </a:r>
            <a:r>
              <a:rPr lang="en-US" b="1" dirty="0" smtClean="0">
                <a:latin typeface="Candara" panose="020E0502030303020204" pitchFamily="34" charset="0"/>
              </a:rPr>
              <a:t>technologies</a:t>
            </a:r>
            <a:r>
              <a:rPr lang="en-US" dirty="0" smtClean="0">
                <a:latin typeface="Candara" panose="020E0502030303020204" pitchFamily="34" charset="0"/>
              </a:rPr>
              <a:t> </a:t>
            </a:r>
            <a:r>
              <a:rPr lang="en-US" dirty="0">
                <a:latin typeface="Candara" panose="020E0502030303020204" pitchFamily="34" charset="0"/>
              </a:rPr>
              <a:t>advance. Section 1.12 briefly addresses </a:t>
            </a:r>
            <a:r>
              <a:rPr lang="en-US" b="1" dirty="0">
                <a:latin typeface="Candara" panose="020E0502030303020204" pitchFamily="34" charset="0"/>
              </a:rPr>
              <a:t>NMS platforms </a:t>
            </a:r>
            <a:r>
              <a:rPr lang="en-US" dirty="0">
                <a:latin typeface="Candara" panose="020E0502030303020204" pitchFamily="34" charset="0"/>
              </a:rPr>
              <a:t>based on </a:t>
            </a:r>
            <a:r>
              <a:rPr lang="en-US" b="1" dirty="0">
                <a:latin typeface="Candara" panose="020E0502030303020204" pitchFamily="34" charset="0"/>
              </a:rPr>
              <a:t>Microsoft Windows </a:t>
            </a:r>
            <a:r>
              <a:rPr lang="en-US" dirty="0" smtClean="0">
                <a:latin typeface="Candara" panose="020E0502030303020204" pitchFamily="34" charset="0"/>
              </a:rPr>
              <a:t>and </a:t>
            </a:r>
            <a:r>
              <a:rPr lang="en-US" b="1" dirty="0" smtClean="0">
                <a:latin typeface="Candara" panose="020E0502030303020204" pitchFamily="34" charset="0"/>
              </a:rPr>
              <a:t>UNIX </a:t>
            </a:r>
            <a:r>
              <a:rPr lang="en-US" b="1" dirty="0">
                <a:latin typeface="Candara" panose="020E0502030303020204" pitchFamily="34" charset="0"/>
              </a:rPr>
              <a:t>operating system</a:t>
            </a:r>
            <a:r>
              <a:rPr lang="en-US" dirty="0">
                <a:latin typeface="Candara" panose="020E0502030303020204" pitchFamily="34" charset="0"/>
              </a:rPr>
              <a:t>. </a:t>
            </a: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748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7"/>
          <p:cNvSpPr>
            <a:spLocks noChangeArrowheads="1"/>
          </p:cNvSpPr>
          <p:nvPr/>
        </p:nvSpPr>
        <p:spPr bwMode="auto">
          <a:xfrm>
            <a:off x="8458200" y="8382000"/>
            <a:ext cx="457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ar-SA" sz="1600"/>
          </a:p>
          <a:p>
            <a:r>
              <a:rPr lang="en-US" altLang="ar-SA" sz="1600"/>
              <a:t>  </a:t>
            </a:r>
            <a:endParaRPr lang="en-US" altLang="ar-SA" sz="1600" b="1"/>
          </a:p>
        </p:txBody>
      </p:sp>
      <p:sp>
        <p:nvSpPr>
          <p:cNvPr id="52230" name="Text Box 8"/>
          <p:cNvSpPr txBox="1">
            <a:spLocks noChangeArrowheads="1"/>
          </p:cNvSpPr>
          <p:nvPr/>
        </p:nvSpPr>
        <p:spPr bwMode="auto">
          <a:xfrm>
            <a:off x="218648" y="145855"/>
            <a:ext cx="5373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1.9.2</a:t>
            </a:r>
            <a:r>
              <a:rPr lang="en-US" altLang="ar-SA" sz="2800" dirty="0" smtClean="0">
                <a:solidFill>
                  <a:srgbClr val="00B0F0"/>
                </a:solidFill>
              </a:rPr>
              <a:t> 	</a:t>
            </a:r>
            <a:r>
              <a:rPr lang="en-US" altLang="ar-SA" sz="2800" b="1" dirty="0">
                <a:solidFill>
                  <a:srgbClr val="00B0F0"/>
                </a:solidFill>
              </a:rPr>
              <a:t>Network Provisioning</a:t>
            </a:r>
          </a:p>
        </p:txBody>
      </p:sp>
      <p:sp>
        <p:nvSpPr>
          <p:cNvPr id="14" name="5-Point Star 13"/>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TextBox 2"/>
          <p:cNvSpPr txBox="1"/>
          <p:nvPr/>
        </p:nvSpPr>
        <p:spPr>
          <a:xfrm>
            <a:off x="147999" y="827584"/>
            <a:ext cx="11924665" cy="4892108"/>
          </a:xfrm>
          <a:prstGeom prst="rect">
            <a:avLst/>
          </a:prstGeom>
          <a:noFill/>
        </p:spPr>
        <p:txBody>
          <a:bodyPr wrap="square" rtlCol="0">
            <a:spAutoFit/>
          </a:bodyPr>
          <a:lstStyle/>
          <a:p>
            <a:pPr>
              <a:lnSpc>
                <a:spcPct val="150000"/>
              </a:lnSpc>
              <a:spcAft>
                <a:spcPts val="600"/>
              </a:spcAft>
            </a:pPr>
            <a:r>
              <a:rPr lang="en-US" b="1" dirty="0" smtClean="0">
                <a:latin typeface="Candara" panose="020E0502030303020204" pitchFamily="34" charset="0"/>
              </a:rPr>
              <a:t>Network </a:t>
            </a:r>
            <a:r>
              <a:rPr lang="en-US" b="1" dirty="0">
                <a:latin typeface="Candara" panose="020E0502030303020204" pitchFamily="34" charset="0"/>
              </a:rPr>
              <a:t>Provisioning </a:t>
            </a:r>
            <a:r>
              <a:rPr lang="en-US" dirty="0">
                <a:latin typeface="Candara" panose="020E0502030303020204" pitchFamily="34" charset="0"/>
              </a:rPr>
              <a:t>consists of </a:t>
            </a:r>
            <a:r>
              <a:rPr lang="en-US" b="1" dirty="0">
                <a:latin typeface="Candara" panose="020E0502030303020204" pitchFamily="34" charset="0"/>
              </a:rPr>
              <a:t>network planning and design </a:t>
            </a:r>
            <a:r>
              <a:rPr lang="en-US" dirty="0">
                <a:latin typeface="Candara" panose="020E0502030303020204" pitchFamily="34" charset="0"/>
              </a:rPr>
              <a:t>and is the </a:t>
            </a:r>
            <a:r>
              <a:rPr lang="en-US" b="1" dirty="0">
                <a:latin typeface="Candara" panose="020E0502030303020204" pitchFamily="34" charset="0"/>
              </a:rPr>
              <a:t>responsibility</a:t>
            </a:r>
            <a:r>
              <a:rPr lang="en-US" dirty="0">
                <a:latin typeface="Candara" panose="020E0502030303020204" pitchFamily="34" charset="0"/>
              </a:rPr>
              <a:t> of the </a:t>
            </a:r>
            <a:r>
              <a:rPr lang="en-US" b="1" dirty="0" smtClean="0">
                <a:latin typeface="Candara" panose="020E0502030303020204" pitchFamily="34" charset="0"/>
              </a:rPr>
              <a:t>Engineering </a:t>
            </a:r>
            <a:r>
              <a:rPr lang="en-US" b="1" dirty="0">
                <a:latin typeface="Candara" panose="020E0502030303020204" pitchFamily="34" charset="0"/>
              </a:rPr>
              <a:t>group</a:t>
            </a:r>
            <a:r>
              <a:rPr lang="en-US" dirty="0">
                <a:latin typeface="Candara" panose="020E0502030303020204" pitchFamily="34" charset="0"/>
              </a:rPr>
              <a:t>. </a:t>
            </a:r>
            <a:endParaRPr lang="en-US" dirty="0" smtClean="0">
              <a:latin typeface="Candara" panose="020E0502030303020204" pitchFamily="34" charset="0"/>
            </a:endParaRPr>
          </a:p>
          <a:p>
            <a:pPr>
              <a:lnSpc>
                <a:spcPct val="150000"/>
              </a:lnSpc>
              <a:spcAft>
                <a:spcPts val="600"/>
              </a:spcAft>
            </a:pPr>
            <a:r>
              <a:rPr lang="en-US" dirty="0" smtClean="0">
                <a:latin typeface="Candara" panose="020E0502030303020204" pitchFamily="34" charset="0"/>
              </a:rPr>
              <a:t>The </a:t>
            </a:r>
            <a:r>
              <a:rPr lang="en-US" b="1" dirty="0">
                <a:solidFill>
                  <a:srgbClr val="669900"/>
                </a:solidFill>
                <a:latin typeface="Candara" panose="020E0502030303020204" pitchFamily="34" charset="0"/>
              </a:rPr>
              <a:t>Engineering group </a:t>
            </a:r>
            <a:r>
              <a:rPr lang="en-US" dirty="0">
                <a:latin typeface="Candara" panose="020E0502030303020204" pitchFamily="34" charset="0"/>
              </a:rPr>
              <a:t>keeps track of </a:t>
            </a:r>
            <a:r>
              <a:rPr lang="en-US" b="1" dirty="0">
                <a:latin typeface="Candara" panose="020E0502030303020204" pitchFamily="34" charset="0"/>
              </a:rPr>
              <a:t>new technologies </a:t>
            </a:r>
            <a:r>
              <a:rPr lang="en-US" dirty="0">
                <a:latin typeface="Candara" panose="020E0502030303020204" pitchFamily="34" charset="0"/>
              </a:rPr>
              <a:t>and introduces them as needed. </a:t>
            </a:r>
            <a:r>
              <a:rPr lang="en-US" dirty="0" smtClean="0">
                <a:latin typeface="Candara" panose="020E0502030303020204" pitchFamily="34" charset="0"/>
              </a:rPr>
              <a:t>What is </a:t>
            </a:r>
            <a:r>
              <a:rPr lang="en-US" dirty="0">
                <a:latin typeface="Candara" panose="020E0502030303020204" pitchFamily="34" charset="0"/>
              </a:rPr>
              <a:t>needed and when it is needed are determined from </a:t>
            </a:r>
            <a:r>
              <a:rPr lang="en-US" b="1" dirty="0">
                <a:latin typeface="Candara" panose="020E0502030303020204" pitchFamily="34" charset="0"/>
              </a:rPr>
              <a:t>analysis</a:t>
            </a:r>
            <a:r>
              <a:rPr lang="en-US" dirty="0">
                <a:latin typeface="Candara" panose="020E0502030303020204" pitchFamily="34" charset="0"/>
              </a:rPr>
              <a:t> of traffic and </a:t>
            </a:r>
            <a:r>
              <a:rPr lang="en-US" b="1" dirty="0">
                <a:latin typeface="Candara" panose="020E0502030303020204" pitchFamily="34" charset="0"/>
              </a:rPr>
              <a:t>performance</a:t>
            </a:r>
            <a:r>
              <a:rPr lang="en-US" dirty="0">
                <a:latin typeface="Candara" panose="020E0502030303020204" pitchFamily="34" charset="0"/>
              </a:rPr>
              <a:t> data </a:t>
            </a:r>
            <a:r>
              <a:rPr lang="en-US" dirty="0" smtClean="0">
                <a:latin typeface="Candara" panose="020E0502030303020204" pitchFamily="34" charset="0"/>
              </a:rPr>
              <a:t>provided by </a:t>
            </a:r>
            <a:r>
              <a:rPr lang="en-US" dirty="0">
                <a:latin typeface="Candara" panose="020E0502030303020204" pitchFamily="34" charset="0"/>
              </a:rPr>
              <a:t>the </a:t>
            </a:r>
            <a:r>
              <a:rPr lang="en-US" b="1" dirty="0">
                <a:latin typeface="Candara" panose="020E0502030303020204" pitchFamily="34" charset="0"/>
              </a:rPr>
              <a:t>network operations</a:t>
            </a:r>
            <a:r>
              <a:rPr lang="en-US" dirty="0">
                <a:latin typeface="Candara" panose="020E0502030303020204" pitchFamily="34" charset="0"/>
              </a:rPr>
              <a:t>. New or modifications to network provisioning may also be initiated </a:t>
            </a:r>
            <a:r>
              <a:rPr lang="en-US" dirty="0" smtClean="0">
                <a:latin typeface="Candara" panose="020E0502030303020204" pitchFamily="34" charset="0"/>
              </a:rPr>
              <a:t>by </a:t>
            </a:r>
            <a:r>
              <a:rPr lang="en-US" b="1" dirty="0" smtClean="0">
                <a:latin typeface="Candara" panose="020E0502030303020204" pitchFamily="34" charset="0"/>
              </a:rPr>
              <a:t>management </a:t>
            </a:r>
            <a:r>
              <a:rPr lang="en-US" b="1" dirty="0">
                <a:latin typeface="Candara" panose="020E0502030303020204" pitchFamily="34" charset="0"/>
              </a:rPr>
              <a:t>decisions</a:t>
            </a:r>
            <a:r>
              <a:rPr lang="en-US" dirty="0">
                <a:latin typeface="Candara" panose="020E0502030303020204" pitchFamily="34" charset="0"/>
              </a:rPr>
              <a:t>. </a:t>
            </a:r>
            <a:endParaRPr lang="en-US" dirty="0" smtClean="0">
              <a:latin typeface="Candara" panose="020E0502030303020204" pitchFamily="34" charset="0"/>
            </a:endParaRPr>
          </a:p>
          <a:p>
            <a:pPr>
              <a:lnSpc>
                <a:spcPct val="150000"/>
              </a:lnSpc>
              <a:spcAft>
                <a:spcPts val="600"/>
              </a:spcAft>
            </a:pPr>
            <a:r>
              <a:rPr lang="en-US" b="1" dirty="0" smtClean="0">
                <a:latin typeface="Candara" panose="020E0502030303020204" pitchFamily="34" charset="0"/>
              </a:rPr>
              <a:t>Planning </a:t>
            </a:r>
            <a:r>
              <a:rPr lang="en-US" dirty="0">
                <a:latin typeface="Candara" panose="020E0502030303020204" pitchFamily="34" charset="0"/>
              </a:rPr>
              <a:t>and </a:t>
            </a:r>
            <a:r>
              <a:rPr lang="en-US" b="1" dirty="0">
                <a:latin typeface="Candara" panose="020E0502030303020204" pitchFamily="34" charset="0"/>
              </a:rPr>
              <a:t>efficient use</a:t>
            </a:r>
            <a:r>
              <a:rPr lang="en-US" dirty="0">
                <a:latin typeface="Candara" panose="020E0502030303020204" pitchFamily="34" charset="0"/>
              </a:rPr>
              <a:t> of equipment can be achieved with good </a:t>
            </a:r>
            <a:r>
              <a:rPr lang="en-US" dirty="0" smtClean="0">
                <a:latin typeface="Candara" panose="020E0502030303020204" pitchFamily="34" charset="0"/>
              </a:rPr>
              <a:t>inventory management </a:t>
            </a:r>
            <a:r>
              <a:rPr lang="en-US" dirty="0">
                <a:latin typeface="Candara" panose="020E0502030303020204" pitchFamily="34" charset="0"/>
              </a:rPr>
              <a:t>of current and future modifications of network configuration </a:t>
            </a:r>
            <a:r>
              <a:rPr lang="en-US" b="1" dirty="0">
                <a:latin typeface="Candara" panose="020E0502030303020204" pitchFamily="34" charset="0"/>
              </a:rPr>
              <a:t>by the Network </a:t>
            </a:r>
            <a:r>
              <a:rPr lang="en-US" b="1" dirty="0" smtClean="0">
                <a:latin typeface="Candara" panose="020E0502030303020204" pitchFamily="34" charset="0"/>
              </a:rPr>
              <a:t>Provisioning group</a:t>
            </a:r>
            <a:r>
              <a:rPr lang="en-US" dirty="0" smtClean="0">
                <a:latin typeface="Candara" panose="020E0502030303020204" pitchFamily="34" charset="0"/>
              </a:rPr>
              <a:t>. </a:t>
            </a:r>
          </a:p>
          <a:p>
            <a:pPr>
              <a:lnSpc>
                <a:spcPct val="150000"/>
              </a:lnSpc>
              <a:spcAft>
                <a:spcPts val="600"/>
              </a:spcAft>
            </a:pPr>
            <a:r>
              <a:rPr lang="en-US" dirty="0" smtClean="0">
                <a:latin typeface="Candara" panose="020E0502030303020204" pitchFamily="34" charset="0"/>
              </a:rPr>
              <a:t>Network </a:t>
            </a:r>
            <a:r>
              <a:rPr lang="en-US" dirty="0">
                <a:latin typeface="Candara" panose="020E0502030303020204" pitchFamily="34" charset="0"/>
              </a:rPr>
              <a:t>management </a:t>
            </a:r>
            <a:r>
              <a:rPr lang="en-US" b="1" dirty="0">
                <a:latin typeface="Candara" panose="020E0502030303020204" pitchFamily="34" charset="0"/>
              </a:rPr>
              <a:t>tools</a:t>
            </a:r>
            <a:r>
              <a:rPr lang="en-US" dirty="0">
                <a:latin typeface="Candara" panose="020E0502030303020204" pitchFamily="34" charset="0"/>
              </a:rPr>
              <a:t> are helpful to the Engineering group in gathering </a:t>
            </a:r>
            <a:r>
              <a:rPr lang="en-US" b="1" dirty="0">
                <a:latin typeface="Candara" panose="020E0502030303020204" pitchFamily="34" charset="0"/>
              </a:rPr>
              <a:t>statistics</a:t>
            </a:r>
            <a:r>
              <a:rPr lang="en-US" dirty="0">
                <a:latin typeface="Candara" panose="020E0502030303020204" pitchFamily="34" charset="0"/>
              </a:rPr>
              <a:t> and </a:t>
            </a:r>
            <a:r>
              <a:rPr lang="en-US" b="1" dirty="0" smtClean="0">
                <a:latin typeface="Candara" panose="020E0502030303020204" pitchFamily="34" charset="0"/>
              </a:rPr>
              <a:t>studying</a:t>
            </a:r>
            <a:r>
              <a:rPr lang="en-US" dirty="0" smtClean="0">
                <a:latin typeface="Candara" panose="020E0502030303020204" pitchFamily="34" charset="0"/>
              </a:rPr>
              <a:t> trends </a:t>
            </a:r>
            <a:r>
              <a:rPr lang="en-US" dirty="0">
                <a:latin typeface="Candara" panose="020E0502030303020204" pitchFamily="34" charset="0"/>
              </a:rPr>
              <a:t>in traffic patterns for planning purposes. </a:t>
            </a:r>
            <a:r>
              <a:rPr lang="en-US" b="1" dirty="0">
                <a:latin typeface="Candara" panose="020E0502030303020204" pitchFamily="34" charset="0"/>
              </a:rPr>
              <a:t>Automated operations systems </a:t>
            </a:r>
            <a:r>
              <a:rPr lang="en-US" dirty="0">
                <a:latin typeface="Candara" panose="020E0502030303020204" pitchFamily="34" charset="0"/>
              </a:rPr>
              <a:t>help in the design </a:t>
            </a:r>
            <a:r>
              <a:rPr lang="en-US" dirty="0" smtClean="0">
                <a:latin typeface="Candara" panose="020E0502030303020204" pitchFamily="34" charset="0"/>
              </a:rPr>
              <a:t>of circuits </a:t>
            </a:r>
            <a:r>
              <a:rPr lang="en-US" dirty="0">
                <a:latin typeface="Candara" panose="020E0502030303020204" pitchFamily="34" charset="0"/>
              </a:rPr>
              <a:t>and measuring the </a:t>
            </a:r>
            <a:r>
              <a:rPr lang="en-US" b="1" dirty="0">
                <a:latin typeface="Candara" panose="020E0502030303020204" pitchFamily="34" charset="0"/>
              </a:rPr>
              <a:t>performance</a:t>
            </a:r>
            <a:r>
              <a:rPr lang="en-US" dirty="0">
                <a:latin typeface="Candara" panose="020E0502030303020204" pitchFamily="34" charset="0"/>
              </a:rPr>
              <a:t> tune-up</a:t>
            </a:r>
            <a:r>
              <a:rPr lang="en-US" dirty="0" smtClean="0">
                <a:latin typeface="Candara" panose="020E0502030303020204" pitchFamily="34" charset="0"/>
              </a:rPr>
              <a:t>.</a:t>
            </a:r>
            <a:endParaRPr lang="en-US" dirty="0">
              <a:latin typeface="Candara" panose="020E0502030303020204" pitchFamily="34" charset="0"/>
            </a:endParaRPr>
          </a:p>
        </p:txBody>
      </p:sp>
    </p:spTree>
    <p:extLst>
      <p:ext uri="{BB962C8B-B14F-4D97-AF65-F5344CB8AC3E}">
        <p14:creationId xmlns:p14="http://schemas.microsoft.com/office/powerpoint/2010/main" val="2905389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6336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1.9.3</a:t>
            </a:r>
            <a:r>
              <a:rPr lang="en-US" altLang="ar-SA" sz="2800" dirty="0" smtClean="0">
                <a:solidFill>
                  <a:srgbClr val="00B0F0"/>
                </a:solidFill>
              </a:rPr>
              <a:t> 	</a:t>
            </a:r>
            <a:r>
              <a:rPr lang="en-US" altLang="ar-SA" sz="2800" b="1" dirty="0">
                <a:solidFill>
                  <a:srgbClr val="00B0F0"/>
                </a:solidFill>
              </a:rPr>
              <a:t>Network Operations and NOC</a:t>
            </a: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119337" y="702732"/>
            <a:ext cx="11953327" cy="7786747"/>
          </a:xfrm>
          <a:prstGeom prst="rect">
            <a:avLst/>
          </a:prstGeom>
          <a:noFill/>
        </p:spPr>
        <p:txBody>
          <a:bodyPr wrap="square" rtlCol="0">
            <a:spAutoFit/>
          </a:bodyPr>
          <a:lstStyle/>
          <a:p>
            <a:r>
              <a:rPr lang="en-US" dirty="0">
                <a:latin typeface="Candara" panose="020E0502030303020204" pitchFamily="34" charset="0"/>
              </a:rPr>
              <a:t>The functions of network operations listed in </a:t>
            </a:r>
            <a:r>
              <a:rPr lang="en-US" b="1" dirty="0">
                <a:latin typeface="Candara" panose="020E0502030303020204" pitchFamily="34" charset="0"/>
              </a:rPr>
              <a:t>Figure 1.22 </a:t>
            </a:r>
            <a:r>
              <a:rPr lang="en-US" dirty="0">
                <a:latin typeface="Candara" panose="020E0502030303020204" pitchFamily="34" charset="0"/>
              </a:rPr>
              <a:t>are administered by the </a:t>
            </a:r>
            <a:r>
              <a:rPr lang="en-US" b="1" dirty="0">
                <a:latin typeface="Candara" panose="020E0502030303020204" pitchFamily="34" charset="0"/>
              </a:rPr>
              <a:t>NOC</a:t>
            </a:r>
            <a:r>
              <a:rPr lang="en-US" dirty="0">
                <a:latin typeface="Candara" panose="020E0502030303020204" pitchFamily="34" charset="0"/>
              </a:rPr>
              <a:t>. They are </a:t>
            </a:r>
            <a:r>
              <a:rPr lang="en-US" dirty="0" smtClean="0">
                <a:latin typeface="Candara" panose="020E0502030303020204" pitchFamily="34" charset="0"/>
              </a:rPr>
              <a:t>concerned </a:t>
            </a:r>
            <a:r>
              <a:rPr lang="en-US" dirty="0">
                <a:latin typeface="Candara" panose="020E0502030303020204" pitchFamily="34" charset="0"/>
              </a:rPr>
              <a:t>with </a:t>
            </a:r>
            <a:r>
              <a:rPr lang="en-US" b="1" dirty="0">
                <a:latin typeface="Candara" panose="020E0502030303020204" pitchFamily="34" charset="0"/>
              </a:rPr>
              <a:t>daily operations </a:t>
            </a:r>
            <a:r>
              <a:rPr lang="en-US" dirty="0">
                <a:latin typeface="Candara" panose="020E0502030303020204" pitchFamily="34" charset="0"/>
              </a:rPr>
              <a:t>of the </a:t>
            </a:r>
            <a:r>
              <a:rPr lang="en-US" b="1" dirty="0">
                <a:latin typeface="Candara" panose="020E0502030303020204" pitchFamily="34" charset="0"/>
              </a:rPr>
              <a:t>network and providing network services</a:t>
            </a:r>
            <a:r>
              <a:rPr lang="en-US" dirty="0">
                <a:latin typeface="Candara" panose="020E0502030303020204" pitchFamily="34" charset="0"/>
              </a:rPr>
              <a:t>. </a:t>
            </a:r>
            <a:r>
              <a:rPr lang="en-US" b="1" dirty="0">
                <a:solidFill>
                  <a:srgbClr val="0070C0"/>
                </a:solidFill>
                <a:latin typeface="Candara" panose="020E0502030303020204" pitchFamily="34" charset="0"/>
              </a:rPr>
              <a:t>ISO</a:t>
            </a:r>
            <a:r>
              <a:rPr lang="en-US" dirty="0">
                <a:latin typeface="Candara" panose="020E0502030303020204" pitchFamily="34" charset="0"/>
              </a:rPr>
              <a:t> has defined </a:t>
            </a:r>
            <a:r>
              <a:rPr lang="en-US" b="1" dirty="0">
                <a:solidFill>
                  <a:srgbClr val="0070C0"/>
                </a:solidFill>
                <a:latin typeface="Candara" panose="020E0502030303020204" pitchFamily="34" charset="0"/>
              </a:rPr>
              <a:t>five </a:t>
            </a:r>
            <a:r>
              <a:rPr lang="en-US" b="1" dirty="0" smtClean="0">
                <a:solidFill>
                  <a:srgbClr val="0070C0"/>
                </a:solidFill>
                <a:latin typeface="Candara" panose="020E0502030303020204" pitchFamily="34" charset="0"/>
              </a:rPr>
              <a:t>OSI network </a:t>
            </a:r>
            <a:r>
              <a:rPr lang="en-US" b="1" dirty="0">
                <a:solidFill>
                  <a:srgbClr val="0070C0"/>
                </a:solidFill>
                <a:latin typeface="Candara" panose="020E0502030303020204" pitchFamily="34" charset="0"/>
              </a:rPr>
              <a:t>management applications</a:t>
            </a:r>
            <a:r>
              <a:rPr lang="en-US" dirty="0">
                <a:latin typeface="Candara" panose="020E0502030303020204" pitchFamily="34" charset="0"/>
              </a:rPr>
              <a:t>, which are </a:t>
            </a:r>
            <a:r>
              <a:rPr lang="en-US" b="1" dirty="0">
                <a:solidFill>
                  <a:srgbClr val="669900"/>
                </a:solidFill>
                <a:latin typeface="Candara" panose="020E0502030303020204" pitchFamily="34" charset="0"/>
              </a:rPr>
              <a:t>fault</a:t>
            </a:r>
            <a:r>
              <a:rPr lang="en-US" dirty="0">
                <a:latin typeface="Candara" panose="020E0502030303020204" pitchFamily="34" charset="0"/>
              </a:rPr>
              <a:t>, </a:t>
            </a:r>
            <a:r>
              <a:rPr lang="en-US" b="1" dirty="0">
                <a:solidFill>
                  <a:srgbClr val="669900"/>
                </a:solidFill>
                <a:latin typeface="Candara" panose="020E0502030303020204" pitchFamily="34" charset="0"/>
              </a:rPr>
              <a:t>configuration</a:t>
            </a:r>
            <a:r>
              <a:rPr lang="en-US" dirty="0">
                <a:latin typeface="Candara" panose="020E0502030303020204" pitchFamily="34" charset="0"/>
              </a:rPr>
              <a:t>, </a:t>
            </a:r>
            <a:r>
              <a:rPr lang="en-US" b="1" dirty="0">
                <a:solidFill>
                  <a:srgbClr val="669900"/>
                </a:solidFill>
                <a:latin typeface="Candara" panose="020E0502030303020204" pitchFamily="34" charset="0"/>
              </a:rPr>
              <a:t>performance</a:t>
            </a:r>
            <a:r>
              <a:rPr lang="en-US" dirty="0">
                <a:latin typeface="Candara" panose="020E0502030303020204" pitchFamily="34" charset="0"/>
              </a:rPr>
              <a:t>, </a:t>
            </a:r>
            <a:r>
              <a:rPr lang="en-US" b="1" dirty="0">
                <a:solidFill>
                  <a:srgbClr val="669900"/>
                </a:solidFill>
                <a:latin typeface="Candara" panose="020E0502030303020204" pitchFamily="34" charset="0"/>
              </a:rPr>
              <a:t>security</a:t>
            </a:r>
            <a:r>
              <a:rPr lang="en-US" dirty="0">
                <a:latin typeface="Candara" panose="020E0502030303020204" pitchFamily="34" charset="0"/>
              </a:rPr>
              <a:t>, and </a:t>
            </a:r>
            <a:r>
              <a:rPr lang="en-US" b="1" dirty="0" smtClean="0">
                <a:solidFill>
                  <a:srgbClr val="669900"/>
                </a:solidFill>
                <a:latin typeface="Candara" panose="020E0502030303020204" pitchFamily="34" charset="0"/>
              </a:rPr>
              <a:t>account management</a:t>
            </a:r>
            <a:r>
              <a:rPr lang="en-US" dirty="0">
                <a:latin typeface="Candara" panose="020E0502030303020204" pitchFamily="34" charset="0"/>
              </a:rPr>
              <a:t>. They are also </a:t>
            </a:r>
            <a:r>
              <a:rPr lang="en-US" b="1" dirty="0">
                <a:latin typeface="Candara" panose="020E0502030303020204" pitchFamily="34" charset="0"/>
              </a:rPr>
              <a:t>responsible</a:t>
            </a:r>
            <a:r>
              <a:rPr lang="en-US" dirty="0">
                <a:latin typeface="Candara" panose="020E0502030303020204" pitchFamily="34" charset="0"/>
              </a:rPr>
              <a:t> for gathering </a:t>
            </a:r>
            <a:r>
              <a:rPr lang="en-US" b="1" dirty="0">
                <a:latin typeface="Candara" panose="020E0502030303020204" pitchFamily="34" charset="0"/>
              </a:rPr>
              <a:t>statistics</a:t>
            </a:r>
            <a:r>
              <a:rPr lang="en-US" dirty="0">
                <a:latin typeface="Candara" panose="020E0502030303020204" pitchFamily="34" charset="0"/>
              </a:rPr>
              <a:t> and generating </a:t>
            </a:r>
            <a:r>
              <a:rPr lang="en-US" b="1" dirty="0">
                <a:latin typeface="Candara" panose="020E0502030303020204" pitchFamily="34" charset="0"/>
              </a:rPr>
              <a:t>reports</a:t>
            </a:r>
            <a:r>
              <a:rPr lang="en-US" dirty="0">
                <a:latin typeface="Candara" panose="020E0502030303020204" pitchFamily="34" charset="0"/>
              </a:rPr>
              <a:t> for </a:t>
            </a:r>
            <a:r>
              <a:rPr lang="en-US" b="1" dirty="0" smtClean="0">
                <a:latin typeface="Candara" panose="020E0502030303020204" pitchFamily="34" charset="0"/>
              </a:rPr>
              <a:t>management, system </a:t>
            </a:r>
            <a:r>
              <a:rPr lang="en-US" b="1" dirty="0">
                <a:latin typeface="Candara" panose="020E0502030303020204" pitchFamily="34" charset="0"/>
              </a:rPr>
              <a:t>support</a:t>
            </a:r>
            <a:r>
              <a:rPr lang="en-US" dirty="0">
                <a:latin typeface="Candara" panose="020E0502030303020204" pitchFamily="34" charset="0"/>
              </a:rPr>
              <a:t>, and </a:t>
            </a:r>
            <a:r>
              <a:rPr lang="en-US" b="1" dirty="0">
                <a:latin typeface="Candara" panose="020E0502030303020204" pitchFamily="34" charset="0"/>
              </a:rPr>
              <a:t>users</a:t>
            </a:r>
            <a:r>
              <a:rPr lang="en-US" dirty="0">
                <a:latin typeface="Candara" panose="020E0502030303020204" pitchFamily="34" charset="0"/>
              </a:rPr>
              <a:t>. </a:t>
            </a:r>
            <a:r>
              <a:rPr lang="en-US" b="1" dirty="0" smtClean="0">
                <a:latin typeface="Candara" panose="020E0502030303020204" pitchFamily="34" charset="0"/>
              </a:rPr>
              <a:t>NMS</a:t>
            </a:r>
            <a:r>
              <a:rPr lang="en-US" dirty="0" smtClean="0">
                <a:latin typeface="Candara" panose="020E0502030303020204" pitchFamily="34" charset="0"/>
              </a:rPr>
              <a:t> </a:t>
            </a:r>
            <a:r>
              <a:rPr lang="en-US" dirty="0">
                <a:latin typeface="Candara" panose="020E0502030303020204" pitchFamily="34" charset="0"/>
              </a:rPr>
              <a:t>and </a:t>
            </a:r>
            <a:r>
              <a:rPr lang="en-US" b="1" dirty="0">
                <a:latin typeface="Candara" panose="020E0502030303020204" pitchFamily="34" charset="0"/>
              </a:rPr>
              <a:t>tools</a:t>
            </a:r>
            <a:r>
              <a:rPr lang="en-US" dirty="0">
                <a:latin typeface="Candara" panose="020E0502030303020204" pitchFamily="34" charset="0"/>
              </a:rPr>
              <a:t> are a necessity for </a:t>
            </a:r>
            <a:r>
              <a:rPr lang="en-US" b="1" dirty="0">
                <a:latin typeface="Candara" panose="020E0502030303020204" pitchFamily="34" charset="0"/>
              </a:rPr>
              <a:t>NOC operations</a:t>
            </a:r>
            <a:r>
              <a:rPr lang="en-US" dirty="0">
                <a:latin typeface="Candara" panose="020E0502030303020204" pitchFamily="34" charset="0"/>
              </a:rPr>
              <a:t>. They are used in </a:t>
            </a:r>
            <a:r>
              <a:rPr lang="en-US" dirty="0" smtClean="0">
                <a:latin typeface="Candara" panose="020E0502030303020204" pitchFamily="34" charset="0"/>
              </a:rPr>
              <a:t>various management </a:t>
            </a:r>
            <a:r>
              <a:rPr lang="en-US" dirty="0">
                <a:latin typeface="Candara" panose="020E0502030303020204" pitchFamily="34" charset="0"/>
              </a:rPr>
              <a:t>applications described </a:t>
            </a:r>
            <a:r>
              <a:rPr lang="en-US" dirty="0" smtClean="0">
                <a:latin typeface="Candara" panose="020E0502030303020204" pitchFamily="34" charset="0"/>
              </a:rPr>
              <a:t>below</a:t>
            </a:r>
            <a:r>
              <a:rPr lang="en-US" dirty="0">
                <a:latin typeface="Candara" panose="020E0502030303020204" pitchFamily="34" charset="0"/>
              </a:rPr>
              <a:t>:</a:t>
            </a:r>
            <a:endParaRPr lang="en-US" dirty="0" smtClean="0">
              <a:latin typeface="Candara" panose="020E0502030303020204" pitchFamily="34" charset="0"/>
            </a:endParaRPr>
          </a:p>
          <a:p>
            <a:endParaRPr lang="en-US" dirty="0">
              <a:latin typeface="Candara" panose="020E0502030303020204" pitchFamily="34" charset="0"/>
            </a:endParaRPr>
          </a:p>
          <a:p>
            <a:pPr marL="457200" indent="-457200">
              <a:buAutoNum type="arabicPeriod"/>
            </a:pPr>
            <a:r>
              <a:rPr lang="en-US" sz="1800" b="1" dirty="0" smtClean="0">
                <a:solidFill>
                  <a:srgbClr val="669900"/>
                </a:solidFill>
                <a:latin typeface="Candara" panose="020E0502030303020204" pitchFamily="34" charset="0"/>
              </a:rPr>
              <a:t>Fault </a:t>
            </a:r>
            <a:r>
              <a:rPr lang="en-US" sz="1800" b="1" dirty="0">
                <a:solidFill>
                  <a:srgbClr val="669900"/>
                </a:solidFill>
                <a:latin typeface="Candara" panose="020E0502030303020204" pitchFamily="34" charset="0"/>
              </a:rPr>
              <a:t>Management/Service Restoration</a:t>
            </a:r>
            <a:r>
              <a:rPr lang="en-US" sz="1800" dirty="0">
                <a:latin typeface="Candara" panose="020E0502030303020204" pitchFamily="34" charset="0"/>
              </a:rPr>
              <a:t>: Whenever there is a service </a:t>
            </a:r>
            <a:r>
              <a:rPr lang="en-US" sz="1800" b="1" dirty="0">
                <a:latin typeface="Candara" panose="020E0502030303020204" pitchFamily="34" charset="0"/>
              </a:rPr>
              <a:t>failure</a:t>
            </a:r>
            <a:r>
              <a:rPr lang="en-US" sz="1800" dirty="0">
                <a:latin typeface="Candara" panose="020E0502030303020204" pitchFamily="34" charset="0"/>
              </a:rPr>
              <a:t>, it is NOC's </a:t>
            </a:r>
            <a:r>
              <a:rPr lang="en-US" sz="1800" b="1" dirty="0" smtClean="0">
                <a:latin typeface="Candara" panose="020E0502030303020204" pitchFamily="34" charset="0"/>
              </a:rPr>
              <a:t>responsibility</a:t>
            </a:r>
            <a:r>
              <a:rPr lang="en-US" sz="1800" dirty="0" smtClean="0">
                <a:latin typeface="Candara" panose="020E0502030303020204" pitchFamily="34" charset="0"/>
              </a:rPr>
              <a:t> </a:t>
            </a:r>
            <a:r>
              <a:rPr lang="en-US" sz="1800" dirty="0">
                <a:latin typeface="Candara" panose="020E0502030303020204" pitchFamily="34" charset="0"/>
              </a:rPr>
              <a:t>to </a:t>
            </a:r>
            <a:r>
              <a:rPr lang="en-US" sz="1800" b="1" dirty="0">
                <a:latin typeface="Candara" panose="020E0502030303020204" pitchFamily="34" charset="0"/>
              </a:rPr>
              <a:t>restore service </a:t>
            </a:r>
            <a:r>
              <a:rPr lang="en-US" sz="1800" dirty="0">
                <a:latin typeface="Candara" panose="020E0502030303020204" pitchFamily="34" charset="0"/>
              </a:rPr>
              <a:t>as soon as possible. This involves detection and isolation of the </a:t>
            </a:r>
            <a:r>
              <a:rPr lang="en-US" sz="1800" dirty="0" smtClean="0">
                <a:latin typeface="Candara" panose="020E0502030303020204" pitchFamily="34" charset="0"/>
              </a:rPr>
              <a:t>problem causing </a:t>
            </a:r>
            <a:r>
              <a:rPr lang="en-US" sz="1800" dirty="0">
                <a:latin typeface="Candara" panose="020E0502030303020204" pitchFamily="34" charset="0"/>
              </a:rPr>
              <a:t>the failure, and restoration of service. In several failure situations, the network will do </a:t>
            </a:r>
            <a:r>
              <a:rPr lang="en-US" sz="1800" dirty="0" smtClean="0">
                <a:latin typeface="Candara" panose="020E0502030303020204" pitchFamily="34" charset="0"/>
              </a:rPr>
              <a:t>this </a:t>
            </a:r>
            <a:r>
              <a:rPr lang="en-US" sz="1800" b="1" dirty="0" smtClean="0">
                <a:latin typeface="Candara" panose="020E0502030303020204" pitchFamily="34" charset="0"/>
              </a:rPr>
              <a:t>automatically</a:t>
            </a:r>
            <a:r>
              <a:rPr lang="en-US" sz="1800" dirty="0">
                <a:latin typeface="Candara" panose="020E0502030303020204" pitchFamily="34" charset="0"/>
              </a:rPr>
              <a:t>. This network feature is called </a:t>
            </a:r>
            <a:r>
              <a:rPr lang="en-US" sz="1800" b="1" dirty="0">
                <a:latin typeface="Candara" panose="020E0502030303020204" pitchFamily="34" charset="0"/>
              </a:rPr>
              <a:t>self-healing</a:t>
            </a:r>
            <a:r>
              <a:rPr lang="en-US" sz="1800" dirty="0">
                <a:latin typeface="Candara" panose="020E0502030303020204" pitchFamily="34" charset="0"/>
              </a:rPr>
              <a:t>. In other situations, </a:t>
            </a:r>
            <a:r>
              <a:rPr lang="en-US" sz="1800" b="1" dirty="0">
                <a:latin typeface="Candara" panose="020E0502030303020204" pitchFamily="34" charset="0"/>
              </a:rPr>
              <a:t>NMS</a:t>
            </a:r>
            <a:r>
              <a:rPr lang="en-US" sz="1800" dirty="0">
                <a:latin typeface="Candara" panose="020E0502030303020204" pitchFamily="34" charset="0"/>
              </a:rPr>
              <a:t> can detect </a:t>
            </a:r>
            <a:r>
              <a:rPr lang="en-US" sz="1800" dirty="0" smtClean="0">
                <a:latin typeface="Candara" panose="020E0502030303020204" pitchFamily="34" charset="0"/>
              </a:rPr>
              <a:t>failure of </a:t>
            </a:r>
            <a:r>
              <a:rPr lang="en-US" sz="1800" dirty="0">
                <a:latin typeface="Candara" panose="020E0502030303020204" pitchFamily="34" charset="0"/>
              </a:rPr>
              <a:t>components and indicate with appropriate alarms. Restoration of service does </a:t>
            </a:r>
            <a:r>
              <a:rPr lang="en-US" sz="1800" b="1" dirty="0">
                <a:latin typeface="Candara" panose="020E0502030303020204" pitchFamily="34" charset="0"/>
              </a:rPr>
              <a:t>not include fixing </a:t>
            </a:r>
            <a:r>
              <a:rPr lang="en-US" sz="1800" dirty="0" smtClean="0">
                <a:latin typeface="Candara" panose="020E0502030303020204" pitchFamily="34" charset="0"/>
              </a:rPr>
              <a:t>the cause </a:t>
            </a:r>
            <a:r>
              <a:rPr lang="en-US" sz="1800" dirty="0">
                <a:latin typeface="Candara" panose="020E0502030303020204" pitchFamily="34" charset="0"/>
              </a:rPr>
              <a:t>of the problem. </a:t>
            </a:r>
            <a:r>
              <a:rPr lang="en-US" sz="1800" dirty="0" smtClean="0">
                <a:latin typeface="Candara" panose="020E0502030303020204" pitchFamily="34" charset="0"/>
              </a:rPr>
              <a:t>That </a:t>
            </a:r>
            <a:r>
              <a:rPr lang="en-US" sz="1800" dirty="0">
                <a:latin typeface="Candara" panose="020E0502030303020204" pitchFamily="34" charset="0"/>
              </a:rPr>
              <a:t>responsibility usually rests with the </a:t>
            </a:r>
            <a:r>
              <a:rPr lang="en-US" sz="1800" dirty="0" smtClean="0">
                <a:latin typeface="Candara" panose="020E0502030303020204" pitchFamily="34" charset="0"/>
              </a:rPr>
              <a:t>I&amp;M group</a:t>
            </a:r>
            <a:r>
              <a:rPr lang="en-US" sz="1800" dirty="0">
                <a:latin typeface="Candara" panose="020E0502030303020204" pitchFamily="34" charset="0"/>
              </a:rPr>
              <a:t>. A trouble </a:t>
            </a:r>
            <a:r>
              <a:rPr lang="en-US" sz="1800" b="1" dirty="0">
                <a:latin typeface="Candara" panose="020E0502030303020204" pitchFamily="34" charset="0"/>
              </a:rPr>
              <a:t>ticket</a:t>
            </a:r>
            <a:r>
              <a:rPr lang="en-US" sz="1800" dirty="0">
                <a:latin typeface="Candara" panose="020E0502030303020204" pitchFamily="34" charset="0"/>
              </a:rPr>
              <a:t> is </a:t>
            </a:r>
            <a:r>
              <a:rPr lang="en-US" sz="1800" dirty="0" smtClean="0">
                <a:latin typeface="Candara" panose="020E0502030303020204" pitchFamily="34" charset="0"/>
              </a:rPr>
              <a:t>generated and </a:t>
            </a:r>
            <a:r>
              <a:rPr lang="en-US" sz="1800" dirty="0">
                <a:latin typeface="Candara" panose="020E0502030303020204" pitchFamily="34" charset="0"/>
              </a:rPr>
              <a:t>followed up for resolution of the problem by the I&amp;M </a:t>
            </a:r>
            <a:r>
              <a:rPr lang="en-US" sz="1800" dirty="0" smtClean="0">
                <a:latin typeface="Candara" panose="020E0502030303020204" pitchFamily="34" charset="0"/>
              </a:rPr>
              <a:t>group. </a:t>
            </a:r>
            <a:r>
              <a:rPr lang="en-US" sz="1800" b="1" dirty="0" smtClean="0">
                <a:solidFill>
                  <a:srgbClr val="0070C0"/>
                </a:solidFill>
                <a:latin typeface="Candara" panose="020E0502030303020204" pitchFamily="34" charset="0"/>
              </a:rPr>
              <a:t>Trouble </a:t>
            </a:r>
            <a:r>
              <a:rPr lang="en-US" sz="1800" b="1" dirty="0">
                <a:solidFill>
                  <a:srgbClr val="0070C0"/>
                </a:solidFill>
                <a:latin typeface="Candara" panose="020E0502030303020204" pitchFamily="34" charset="0"/>
              </a:rPr>
              <a:t>Ticket Administration</a:t>
            </a:r>
            <a:r>
              <a:rPr lang="en-US" sz="1800" dirty="0">
                <a:solidFill>
                  <a:srgbClr val="0070C0"/>
                </a:solidFill>
                <a:latin typeface="Candara" panose="020E0502030303020204" pitchFamily="34" charset="0"/>
              </a:rPr>
              <a:t>:</a:t>
            </a:r>
            <a:r>
              <a:rPr lang="en-US" sz="1800" dirty="0">
                <a:latin typeface="Candara" panose="020E0502030303020204" pitchFamily="34" charset="0"/>
              </a:rPr>
              <a:t> Trouble ticket administration is the </a:t>
            </a:r>
            <a:r>
              <a:rPr lang="en-US" sz="1800" b="1" dirty="0">
                <a:latin typeface="Candara" panose="020E0502030303020204" pitchFamily="34" charset="0"/>
              </a:rPr>
              <a:t>administrative part </a:t>
            </a:r>
            <a:r>
              <a:rPr lang="en-US" sz="1800" dirty="0">
                <a:latin typeface="Candara" panose="020E0502030303020204" pitchFamily="34" charset="0"/>
              </a:rPr>
              <a:t>of </a:t>
            </a:r>
            <a:r>
              <a:rPr lang="en-US" sz="1800" b="1" dirty="0" smtClean="0">
                <a:latin typeface="Candara" panose="020E0502030303020204" pitchFamily="34" charset="0"/>
              </a:rPr>
              <a:t>fault management</a:t>
            </a:r>
            <a:r>
              <a:rPr lang="en-US" sz="1800" dirty="0" smtClean="0">
                <a:latin typeface="Candara" panose="020E0502030303020204" pitchFamily="34" charset="0"/>
              </a:rPr>
              <a:t> </a:t>
            </a:r>
            <a:r>
              <a:rPr lang="en-US" sz="1800" dirty="0">
                <a:latin typeface="Candara" panose="020E0502030303020204" pitchFamily="34" charset="0"/>
              </a:rPr>
              <a:t>and is used to </a:t>
            </a:r>
            <a:r>
              <a:rPr lang="en-US" sz="1800" b="1" dirty="0">
                <a:latin typeface="Candara" panose="020E0502030303020204" pitchFamily="34" charset="0"/>
              </a:rPr>
              <a:t>track problems </a:t>
            </a:r>
            <a:r>
              <a:rPr lang="en-US" sz="1800" dirty="0">
                <a:latin typeface="Candara" panose="020E0502030303020204" pitchFamily="34" charset="0"/>
              </a:rPr>
              <a:t>in the network. All problems, including non-problems, </a:t>
            </a:r>
            <a:r>
              <a:rPr lang="en-US" sz="1800" dirty="0" smtClean="0">
                <a:latin typeface="Candara" panose="020E0502030303020204" pitchFamily="34" charset="0"/>
              </a:rPr>
              <a:t>are to </a:t>
            </a:r>
            <a:r>
              <a:rPr lang="en-US" sz="1800" dirty="0">
                <a:latin typeface="Candara" panose="020E0502030303020204" pitchFamily="34" charset="0"/>
              </a:rPr>
              <a:t>be tracked until resolved. </a:t>
            </a:r>
            <a:r>
              <a:rPr lang="en-US" sz="1800" b="1" dirty="0">
                <a:latin typeface="Candara" panose="020E0502030303020204" pitchFamily="34" charset="0"/>
              </a:rPr>
              <a:t>Periodic analysis </a:t>
            </a:r>
            <a:r>
              <a:rPr lang="en-US" sz="1800" dirty="0">
                <a:latin typeface="Candara" panose="020E0502030303020204" pitchFamily="34" charset="0"/>
              </a:rPr>
              <a:t>of the data, which are maintained in a database, is done </a:t>
            </a:r>
            <a:r>
              <a:rPr lang="en-US" sz="1800" dirty="0" smtClean="0">
                <a:latin typeface="Candara" panose="020E0502030303020204" pitchFamily="34" charset="0"/>
              </a:rPr>
              <a:t>to establish </a:t>
            </a:r>
            <a:r>
              <a:rPr lang="en-US" sz="1800" dirty="0">
                <a:latin typeface="Candara" panose="020E0502030303020204" pitchFamily="34" charset="0"/>
              </a:rPr>
              <a:t>patterns of the problems for follow-up action. </a:t>
            </a:r>
            <a:endParaRPr lang="en-US" sz="1800" dirty="0" smtClean="0">
              <a:latin typeface="Candara" panose="020E0502030303020204" pitchFamily="34" charset="0"/>
            </a:endParaRPr>
          </a:p>
          <a:p>
            <a:pPr marL="457200" indent="-457200">
              <a:buAutoNum type="arabicPeriod"/>
            </a:pPr>
            <a:r>
              <a:rPr lang="en-US" sz="1800" b="1" dirty="0" smtClean="0">
                <a:solidFill>
                  <a:srgbClr val="669900"/>
                </a:solidFill>
                <a:latin typeface="Candara" panose="020E0502030303020204" pitchFamily="34" charset="0"/>
              </a:rPr>
              <a:t>Configuration </a:t>
            </a:r>
            <a:r>
              <a:rPr lang="en-US" sz="1800" b="1" dirty="0">
                <a:solidFill>
                  <a:srgbClr val="669900"/>
                </a:solidFill>
                <a:latin typeface="Candara" panose="020E0502030303020204" pitchFamily="34" charset="0"/>
              </a:rPr>
              <a:t>Management</a:t>
            </a:r>
            <a:r>
              <a:rPr lang="en-US" sz="1800" dirty="0">
                <a:latin typeface="Candara" panose="020E0502030303020204" pitchFamily="34" charset="0"/>
              </a:rPr>
              <a:t>: There are </a:t>
            </a:r>
            <a:r>
              <a:rPr lang="en-US" sz="1800" b="1" dirty="0">
                <a:latin typeface="Candara" panose="020E0502030303020204" pitchFamily="34" charset="0"/>
              </a:rPr>
              <a:t>three sets of configuration </a:t>
            </a:r>
            <a:r>
              <a:rPr lang="en-US" sz="1800" dirty="0">
                <a:latin typeface="Candara" panose="020E0502030303020204" pitchFamily="34" charset="0"/>
              </a:rPr>
              <a:t>of the network. One is the </a:t>
            </a:r>
            <a:r>
              <a:rPr lang="en-US" sz="1800" b="1" dirty="0" smtClean="0">
                <a:latin typeface="Candara" panose="020E0502030303020204" pitchFamily="34" charset="0"/>
              </a:rPr>
              <a:t>static configuration </a:t>
            </a:r>
            <a:r>
              <a:rPr lang="en-US" sz="1800" dirty="0">
                <a:latin typeface="Candara" panose="020E0502030303020204" pitchFamily="34" charset="0"/>
              </a:rPr>
              <a:t>and is the </a:t>
            </a:r>
            <a:r>
              <a:rPr lang="en-US" sz="1800" b="1" dirty="0">
                <a:latin typeface="Candara" panose="020E0502030303020204" pitchFamily="34" charset="0"/>
              </a:rPr>
              <a:t>permanent configuration </a:t>
            </a:r>
            <a:r>
              <a:rPr lang="en-US" sz="1800" dirty="0">
                <a:latin typeface="Candara" panose="020E0502030303020204" pitchFamily="34" charset="0"/>
              </a:rPr>
              <a:t>of the network. However, it is likely that the </a:t>
            </a:r>
            <a:r>
              <a:rPr lang="en-US" sz="1800" b="1" dirty="0" smtClean="0">
                <a:latin typeface="Candara" panose="020E0502030303020204" pitchFamily="34" charset="0"/>
              </a:rPr>
              <a:t>current</a:t>
            </a:r>
            <a:r>
              <a:rPr lang="en-US" sz="1800" dirty="0" smtClean="0">
                <a:latin typeface="Candara" panose="020E0502030303020204" pitchFamily="34" charset="0"/>
              </a:rPr>
              <a:t> </a:t>
            </a:r>
            <a:r>
              <a:rPr lang="en-US" sz="1800" b="1" dirty="0" smtClean="0">
                <a:latin typeface="Candara" panose="020E0502030303020204" pitchFamily="34" charset="0"/>
              </a:rPr>
              <a:t>running </a:t>
            </a:r>
            <a:r>
              <a:rPr lang="en-US" sz="1800" b="1" dirty="0">
                <a:latin typeface="Candara" panose="020E0502030303020204" pitchFamily="34" charset="0"/>
              </a:rPr>
              <a:t>configuration</a:t>
            </a:r>
            <a:r>
              <a:rPr lang="en-US" sz="1800" dirty="0">
                <a:latin typeface="Candara" panose="020E0502030303020204" pitchFamily="34" charset="0"/>
              </a:rPr>
              <a:t>, which is the second, could be different from that of the permanent </a:t>
            </a:r>
            <a:r>
              <a:rPr lang="en-US" sz="1800" dirty="0" smtClean="0">
                <a:latin typeface="Candara" panose="020E0502030303020204" pitchFamily="34" charset="0"/>
              </a:rPr>
              <a:t>configuration. Static </a:t>
            </a:r>
            <a:r>
              <a:rPr lang="en-US" sz="1800" dirty="0">
                <a:latin typeface="Candara" panose="020E0502030303020204" pitchFamily="34" charset="0"/>
              </a:rPr>
              <a:t>configuration is one that the network would bring up if it is started from an idle status. The </a:t>
            </a:r>
            <a:r>
              <a:rPr lang="en-US" sz="1800" dirty="0" smtClean="0">
                <a:latin typeface="Candara" panose="020E0502030303020204" pitchFamily="34" charset="0"/>
              </a:rPr>
              <a:t>third configuration </a:t>
            </a:r>
            <a:r>
              <a:rPr lang="en-US" sz="1800" dirty="0">
                <a:latin typeface="Candara" panose="020E0502030303020204" pitchFamily="34" charset="0"/>
              </a:rPr>
              <a:t>is the </a:t>
            </a:r>
            <a:r>
              <a:rPr lang="en-US" sz="1800" b="1" dirty="0">
                <a:latin typeface="Candara" panose="020E0502030303020204" pitchFamily="34" charset="0"/>
              </a:rPr>
              <a:t>planned</a:t>
            </a:r>
            <a:r>
              <a:rPr lang="en-US" sz="1800" dirty="0">
                <a:latin typeface="Candara" panose="020E0502030303020204" pitchFamily="34" charset="0"/>
              </a:rPr>
              <a:t> </a:t>
            </a:r>
            <a:r>
              <a:rPr lang="en-US" sz="1800" b="1" dirty="0">
                <a:latin typeface="Candara" panose="020E0502030303020204" pitchFamily="34" charset="0"/>
              </a:rPr>
              <a:t>configuration</a:t>
            </a:r>
            <a:r>
              <a:rPr lang="en-US" sz="1800" dirty="0">
                <a:latin typeface="Candara" panose="020E0502030303020204" pitchFamily="34" charset="0"/>
              </a:rPr>
              <a:t> of the future when the configuration data will change as </a:t>
            </a:r>
            <a:r>
              <a:rPr lang="en-US" sz="1800" dirty="0" smtClean="0">
                <a:latin typeface="Candara" panose="020E0502030303020204" pitchFamily="34" charset="0"/>
              </a:rPr>
              <a:t>the network </a:t>
            </a:r>
            <a:r>
              <a:rPr lang="en-US" sz="1800" dirty="0">
                <a:latin typeface="Candara" panose="020E0502030303020204" pitchFamily="34" charset="0"/>
              </a:rPr>
              <a:t>is </a:t>
            </a:r>
            <a:r>
              <a:rPr lang="en-US" sz="1800" dirty="0" smtClean="0">
                <a:latin typeface="Candara" panose="020E0502030303020204" pitchFamily="34" charset="0"/>
              </a:rPr>
              <a:t>changed. </a:t>
            </a:r>
            <a:r>
              <a:rPr lang="en-US" sz="1800" dirty="0">
                <a:latin typeface="Candara" panose="020E0502030303020204" pitchFamily="34" charset="0"/>
              </a:rPr>
              <a:t>NOC has a </a:t>
            </a:r>
            <a:r>
              <a:rPr lang="en-US" sz="1800" dirty="0" smtClean="0">
                <a:latin typeface="Candara" panose="020E0502030303020204" pitchFamily="34" charset="0"/>
              </a:rPr>
              <a:t>display that </a:t>
            </a:r>
            <a:r>
              <a:rPr lang="en-US" sz="1800" dirty="0">
                <a:latin typeface="Candara" panose="020E0502030303020204" pitchFamily="34" charset="0"/>
              </a:rPr>
              <a:t>reflects the </a:t>
            </a:r>
            <a:r>
              <a:rPr lang="en-US" sz="1800" b="1" dirty="0">
                <a:latin typeface="Candara" panose="020E0502030303020204" pitchFamily="34" charset="0"/>
              </a:rPr>
              <a:t>dynamic configuration </a:t>
            </a:r>
            <a:r>
              <a:rPr lang="en-US" sz="1800" dirty="0">
                <a:latin typeface="Candara" panose="020E0502030303020204" pitchFamily="34" charset="0"/>
              </a:rPr>
              <a:t>of the network and its </a:t>
            </a:r>
            <a:r>
              <a:rPr lang="en-US" sz="1800" dirty="0" smtClean="0">
                <a:latin typeface="Candara" panose="020E0502030303020204" pitchFamily="34" charset="0"/>
              </a:rPr>
              <a:t>status. </a:t>
            </a:r>
          </a:p>
          <a:p>
            <a:endParaRPr lang="en-US" sz="1800" dirty="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status of the network is displayed by a </a:t>
            </a:r>
            <a:r>
              <a:rPr lang="en-US" sz="1800" b="1" dirty="0">
                <a:latin typeface="Candara" panose="020E0502030303020204" pitchFamily="34" charset="0"/>
              </a:rPr>
              <a:t>NMS</a:t>
            </a:r>
            <a:r>
              <a:rPr lang="en-US" sz="1800" dirty="0">
                <a:latin typeface="Candara" panose="020E0502030303020204" pitchFamily="34" charset="0"/>
              </a:rPr>
              <a:t> and indicates any </a:t>
            </a:r>
            <a:r>
              <a:rPr lang="en-US" sz="1800" b="1" dirty="0">
                <a:latin typeface="Candara" panose="020E0502030303020204" pitchFamily="34" charset="0"/>
              </a:rPr>
              <a:t>failure</a:t>
            </a:r>
            <a:r>
              <a:rPr lang="en-US" sz="1800" dirty="0">
                <a:latin typeface="Candara" panose="020E0502030303020204" pitchFamily="34" charset="0"/>
              </a:rPr>
              <a:t> of components of </a:t>
            </a:r>
            <a:r>
              <a:rPr lang="en-US" sz="1800" dirty="0" smtClean="0">
                <a:latin typeface="Candara" panose="020E0502030303020204" pitchFamily="34" charset="0"/>
              </a:rPr>
              <a:t>the network</a:t>
            </a:r>
            <a:r>
              <a:rPr lang="en-US" sz="1800" dirty="0">
                <a:latin typeface="Candara" panose="020E0502030303020204" pitchFamily="34" charset="0"/>
              </a:rPr>
              <a:t>, as well as the </a:t>
            </a:r>
            <a:r>
              <a:rPr lang="en-US" sz="1800" b="1" dirty="0">
                <a:latin typeface="Candara" panose="020E0502030303020204" pitchFamily="34" charset="0"/>
              </a:rPr>
              <a:t>traffic</a:t>
            </a:r>
            <a:r>
              <a:rPr lang="en-US" sz="1800" dirty="0">
                <a:latin typeface="Candara" panose="020E0502030303020204" pitchFamily="34" charset="0"/>
              </a:rPr>
              <a:t> pattern and </a:t>
            </a:r>
            <a:r>
              <a:rPr lang="en-US" sz="1800" b="1" dirty="0">
                <a:latin typeface="Candara" panose="020E0502030303020204" pitchFamily="34" charset="0"/>
              </a:rPr>
              <a:t>performance</a:t>
            </a:r>
            <a:r>
              <a:rPr lang="en-US" sz="1800" dirty="0">
                <a:latin typeface="Candara" panose="020E0502030303020204" pitchFamily="34" charset="0"/>
              </a:rPr>
              <a:t>. Any configuration changes needed to </a:t>
            </a:r>
            <a:r>
              <a:rPr lang="en-US" sz="1800" dirty="0" smtClean="0">
                <a:latin typeface="Candara" panose="020E0502030303020204" pitchFamily="34" charset="0"/>
              </a:rPr>
              <a:t>relieve temporary </a:t>
            </a:r>
            <a:r>
              <a:rPr lang="en-US" sz="1800" dirty="0">
                <a:latin typeface="Candara" panose="020E0502030303020204" pitchFamily="34" charset="0"/>
              </a:rPr>
              <a:t>congestion in traffic are made by NOC and are reflected in the dynamic display at </a:t>
            </a:r>
            <a:r>
              <a:rPr lang="en-US" sz="1800" dirty="0" smtClean="0">
                <a:latin typeface="Candara" panose="020E0502030303020204" pitchFamily="34" charset="0"/>
              </a:rPr>
              <a:t>NOC. </a:t>
            </a:r>
          </a:p>
        </p:txBody>
      </p:sp>
    </p:spTree>
    <p:extLst>
      <p:ext uri="{BB962C8B-B14F-4D97-AF65-F5344CB8AC3E}">
        <p14:creationId xmlns:p14="http://schemas.microsoft.com/office/powerpoint/2010/main" val="773381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8712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1.9.3</a:t>
            </a:r>
            <a:r>
              <a:rPr lang="en-US" altLang="ar-SA" sz="2800" dirty="0" smtClean="0">
                <a:solidFill>
                  <a:srgbClr val="00B0F0"/>
                </a:solidFill>
              </a:rPr>
              <a:t> 	</a:t>
            </a:r>
            <a:r>
              <a:rPr lang="en-US" altLang="ar-SA" sz="2800" b="1" dirty="0">
                <a:solidFill>
                  <a:srgbClr val="00B0F0"/>
                </a:solidFill>
              </a:rPr>
              <a:t>Network Operations and </a:t>
            </a:r>
            <a:r>
              <a:rPr lang="en-US" altLang="ar-SA" sz="2800" b="1" dirty="0" smtClean="0">
                <a:solidFill>
                  <a:srgbClr val="00B0F0"/>
                </a:solidFill>
              </a:rPr>
              <a:t>NOC </a:t>
            </a:r>
            <a:r>
              <a:rPr lang="en-US" altLang="ar-SA" sz="1800" dirty="0" smtClean="0">
                <a:solidFill>
                  <a:srgbClr val="00B0F0"/>
                </a:solidFill>
              </a:rPr>
              <a:t>(cont.)</a:t>
            </a:r>
            <a:endParaRPr lang="en-US" altLang="ar-SA" sz="1800" dirty="0">
              <a:solidFill>
                <a:srgbClr val="00B0F0"/>
              </a:solidFill>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119337" y="702732"/>
            <a:ext cx="11953327" cy="8032968"/>
          </a:xfrm>
          <a:prstGeom prst="rect">
            <a:avLst/>
          </a:prstGeom>
          <a:noFill/>
        </p:spPr>
        <p:txBody>
          <a:bodyPr wrap="square" rtlCol="0">
            <a:spAutoFit/>
          </a:bodyPr>
          <a:lstStyle/>
          <a:p>
            <a:pPr marL="342900" indent="-342900">
              <a:buFont typeface="+mj-lt"/>
              <a:buAutoNum type="arabicPeriod" startAt="3"/>
            </a:pPr>
            <a:r>
              <a:rPr lang="en-US" sz="1800" b="1" dirty="0" smtClean="0">
                <a:solidFill>
                  <a:srgbClr val="669900"/>
                </a:solidFill>
                <a:latin typeface="Candara" panose="020E0502030303020204" pitchFamily="34" charset="0"/>
              </a:rPr>
              <a:t>Performance </a:t>
            </a:r>
            <a:r>
              <a:rPr lang="en-US" sz="1800" b="1" dirty="0">
                <a:solidFill>
                  <a:srgbClr val="669900"/>
                </a:solidFill>
                <a:latin typeface="Candara" panose="020E0502030303020204" pitchFamily="34" charset="0"/>
              </a:rPr>
              <a:t>Management</a:t>
            </a:r>
            <a:r>
              <a:rPr lang="en-US" sz="1800" dirty="0">
                <a:latin typeface="Candara" panose="020E0502030303020204" pitchFamily="34" charset="0"/>
              </a:rPr>
              <a:t>: Data need to be gathered by NOC and kept </a:t>
            </a:r>
            <a:r>
              <a:rPr lang="en-US" sz="1800" b="1" dirty="0">
                <a:latin typeface="Candara" panose="020E0502030303020204" pitchFamily="34" charset="0"/>
              </a:rPr>
              <a:t>updated</a:t>
            </a:r>
            <a:r>
              <a:rPr lang="en-US" sz="1800" dirty="0">
                <a:latin typeface="Candara" panose="020E0502030303020204" pitchFamily="34" charset="0"/>
              </a:rPr>
              <a:t> in a timely </a:t>
            </a:r>
            <a:r>
              <a:rPr lang="en-US" sz="1800" dirty="0" smtClean="0">
                <a:latin typeface="Candara" panose="020E0502030303020204" pitchFamily="34" charset="0"/>
              </a:rPr>
              <a:t>fashion in </a:t>
            </a:r>
            <a:r>
              <a:rPr lang="en-US" sz="1800" dirty="0">
                <a:latin typeface="Candara" panose="020E0502030303020204" pitchFamily="34" charset="0"/>
              </a:rPr>
              <a:t>order to perform some of the above functions, as well as tune the network for </a:t>
            </a:r>
            <a:r>
              <a:rPr lang="en-US" sz="1800" b="1" dirty="0">
                <a:latin typeface="Candara" panose="020E0502030303020204" pitchFamily="34" charset="0"/>
              </a:rPr>
              <a:t>optimum </a:t>
            </a:r>
            <a:r>
              <a:rPr lang="en-US" sz="1800" b="1" dirty="0" smtClean="0">
                <a:latin typeface="Candara" panose="020E0502030303020204" pitchFamily="34" charset="0"/>
              </a:rPr>
              <a:t>performance</a:t>
            </a:r>
            <a:r>
              <a:rPr lang="en-US" sz="1800" dirty="0" smtClean="0">
                <a:latin typeface="Candara" panose="020E0502030303020204" pitchFamily="34" charset="0"/>
              </a:rPr>
              <a:t>. This </a:t>
            </a:r>
            <a:r>
              <a:rPr lang="en-US" sz="1800" dirty="0">
                <a:latin typeface="Candara" panose="020E0502030303020204" pitchFamily="34" charset="0"/>
              </a:rPr>
              <a:t>is part of performance management. Network statistics include </a:t>
            </a:r>
            <a:r>
              <a:rPr lang="en-US" sz="1800" b="1" dirty="0">
                <a:latin typeface="Candara" panose="020E0502030303020204" pitchFamily="34" charset="0"/>
              </a:rPr>
              <a:t>data on traffic</a:t>
            </a:r>
            <a:r>
              <a:rPr lang="en-US" sz="1800" dirty="0">
                <a:latin typeface="Candara" panose="020E0502030303020204" pitchFamily="34" charset="0"/>
              </a:rPr>
              <a:t>, </a:t>
            </a:r>
            <a:r>
              <a:rPr lang="en-US" sz="1800" b="1" dirty="0">
                <a:latin typeface="Candara" panose="020E0502030303020204" pitchFamily="34" charset="0"/>
              </a:rPr>
              <a:t>network </a:t>
            </a:r>
            <a:r>
              <a:rPr lang="en-US" sz="1800" b="1" dirty="0" smtClean="0">
                <a:latin typeface="Candara" panose="020E0502030303020204" pitchFamily="34" charset="0"/>
              </a:rPr>
              <a:t>availability</a:t>
            </a:r>
            <a:r>
              <a:rPr lang="en-US" sz="1800" dirty="0">
                <a:latin typeface="Candara" panose="020E0502030303020204" pitchFamily="34" charset="0"/>
              </a:rPr>
              <a:t>, and </a:t>
            </a:r>
            <a:r>
              <a:rPr lang="en-US" sz="1800" b="1" dirty="0">
                <a:latin typeface="Candara" panose="020E0502030303020204" pitchFamily="34" charset="0"/>
              </a:rPr>
              <a:t>network delay</a:t>
            </a:r>
            <a:r>
              <a:rPr lang="en-US" sz="1800" dirty="0">
                <a:latin typeface="Candara" panose="020E0502030303020204" pitchFamily="34" charset="0"/>
              </a:rPr>
              <a:t>. Traffic data can be captured based on volume of traffic in various segments </a:t>
            </a:r>
            <a:r>
              <a:rPr lang="en-US" sz="1800" dirty="0" smtClean="0">
                <a:latin typeface="Candara" panose="020E0502030303020204" pitchFamily="34" charset="0"/>
              </a:rPr>
              <a:t>of the </a:t>
            </a:r>
            <a:r>
              <a:rPr lang="en-US" sz="1800" dirty="0">
                <a:latin typeface="Candara" panose="020E0502030303020204" pitchFamily="34" charset="0"/>
              </a:rPr>
              <a:t>network. They can also be obtained based on different applications such as </a:t>
            </a:r>
            <a:r>
              <a:rPr lang="en-US" sz="1800" b="1" dirty="0">
                <a:latin typeface="Candara" panose="020E0502030303020204" pitchFamily="34" charset="0"/>
              </a:rPr>
              <a:t>Web traffic</a:t>
            </a:r>
            <a:r>
              <a:rPr lang="en-US" sz="1800" dirty="0">
                <a:latin typeface="Candara" panose="020E0502030303020204" pitchFamily="34" charset="0"/>
              </a:rPr>
              <a:t>, </a:t>
            </a:r>
            <a:r>
              <a:rPr lang="en-US" sz="1800" b="1" dirty="0">
                <a:latin typeface="Candara" panose="020E0502030303020204" pitchFamily="34" charset="0"/>
              </a:rPr>
              <a:t>email</a:t>
            </a:r>
            <a:r>
              <a:rPr lang="en-US" sz="1800" dirty="0">
                <a:latin typeface="Candara" panose="020E0502030303020204" pitchFamily="34" charset="0"/>
              </a:rPr>
              <a:t>, </a:t>
            </a:r>
            <a:r>
              <a:rPr lang="en-US" sz="1800" dirty="0" smtClean="0">
                <a:latin typeface="Candara" panose="020E0502030303020204" pitchFamily="34" charset="0"/>
              </a:rPr>
              <a:t>and </a:t>
            </a:r>
            <a:r>
              <a:rPr lang="en-US" sz="1800" b="1" dirty="0" smtClean="0">
                <a:latin typeface="Candara" panose="020E0502030303020204" pitchFamily="34" charset="0"/>
              </a:rPr>
              <a:t>network </a:t>
            </a:r>
            <a:r>
              <a:rPr lang="en-US" sz="1800" b="1" dirty="0">
                <a:latin typeface="Candara" panose="020E0502030303020204" pitchFamily="34" charset="0"/>
              </a:rPr>
              <a:t>news</a:t>
            </a:r>
            <a:r>
              <a:rPr lang="en-US" sz="1800" dirty="0">
                <a:latin typeface="Candara" panose="020E0502030303020204" pitchFamily="34" charset="0"/>
              </a:rPr>
              <a:t>, or based on </a:t>
            </a:r>
            <a:r>
              <a:rPr lang="en-US" sz="1800" b="1" dirty="0">
                <a:latin typeface="Candara" panose="020E0502030303020204" pitchFamily="34" charset="0"/>
              </a:rPr>
              <a:t>transport protocols </a:t>
            </a:r>
            <a:r>
              <a:rPr lang="en-US" sz="1800" dirty="0">
                <a:latin typeface="Candara" panose="020E0502030303020204" pitchFamily="34" charset="0"/>
              </a:rPr>
              <a:t>at various layers such as </a:t>
            </a:r>
            <a:r>
              <a:rPr lang="en-US" sz="1800" b="1" dirty="0">
                <a:latin typeface="Candara" panose="020E0502030303020204" pitchFamily="34" charset="0"/>
              </a:rPr>
              <a:t>TCP</a:t>
            </a:r>
            <a:r>
              <a:rPr lang="en-US" sz="1800" dirty="0">
                <a:latin typeface="Candara" panose="020E0502030303020204" pitchFamily="34" charset="0"/>
              </a:rPr>
              <a:t>, </a:t>
            </a:r>
            <a:r>
              <a:rPr lang="en-US" sz="1800" b="1" dirty="0">
                <a:latin typeface="Candara" panose="020E0502030303020204" pitchFamily="34" charset="0"/>
              </a:rPr>
              <a:t>UDP</a:t>
            </a:r>
            <a:r>
              <a:rPr lang="en-US" sz="1800" dirty="0">
                <a:latin typeface="Candara" panose="020E0502030303020204" pitchFamily="34" charset="0"/>
              </a:rPr>
              <a:t>, </a:t>
            </a:r>
            <a:r>
              <a:rPr lang="en-US" sz="1800" b="1" dirty="0">
                <a:latin typeface="Candara" panose="020E0502030303020204" pitchFamily="34" charset="0"/>
              </a:rPr>
              <a:t>IP</a:t>
            </a:r>
            <a:r>
              <a:rPr lang="en-US" sz="1800" dirty="0">
                <a:latin typeface="Candara" panose="020E0502030303020204" pitchFamily="34" charset="0"/>
              </a:rPr>
              <a:t>, </a:t>
            </a:r>
            <a:r>
              <a:rPr lang="en-US" sz="1800" b="1" dirty="0">
                <a:latin typeface="Candara" panose="020E0502030303020204" pitchFamily="34" charset="0"/>
              </a:rPr>
              <a:t>IPX</a:t>
            </a:r>
            <a:r>
              <a:rPr lang="en-US" sz="1800" dirty="0">
                <a:latin typeface="Candara" panose="020E0502030303020204" pitchFamily="34" charset="0"/>
              </a:rPr>
              <a:t>, </a:t>
            </a:r>
            <a:r>
              <a:rPr lang="en-US" sz="1800" b="1" dirty="0" smtClean="0">
                <a:latin typeface="Candara" panose="020E0502030303020204" pitchFamily="34" charset="0"/>
              </a:rPr>
              <a:t>Ethernet</a:t>
            </a:r>
            <a:r>
              <a:rPr lang="en-US" sz="1800" dirty="0" smtClean="0">
                <a:latin typeface="Candara" panose="020E0502030303020204" pitchFamily="34" charset="0"/>
              </a:rPr>
              <a:t>, </a:t>
            </a:r>
            <a:r>
              <a:rPr lang="en-US" sz="1800" b="1" dirty="0" smtClean="0">
                <a:latin typeface="Candara" panose="020E0502030303020204" pitchFamily="34" charset="0"/>
              </a:rPr>
              <a:t>TR</a:t>
            </a:r>
            <a:r>
              <a:rPr lang="en-US" sz="1800" dirty="0">
                <a:latin typeface="Candara" panose="020E0502030303020204" pitchFamily="34" charset="0"/>
              </a:rPr>
              <a:t>, </a:t>
            </a:r>
            <a:r>
              <a:rPr lang="en-US" sz="1800" b="1" dirty="0">
                <a:latin typeface="Candara" panose="020E0502030303020204" pitchFamily="34" charset="0"/>
              </a:rPr>
              <a:t>FDDI</a:t>
            </a:r>
            <a:r>
              <a:rPr lang="en-US" sz="1800" dirty="0">
                <a:latin typeface="Candara" panose="020E0502030303020204" pitchFamily="34" charset="0"/>
              </a:rPr>
              <a:t>, </a:t>
            </a:r>
            <a:r>
              <a:rPr lang="en-US" sz="1800" b="1" dirty="0">
                <a:latin typeface="Candara" panose="020E0502030303020204" pitchFamily="34" charset="0"/>
              </a:rPr>
              <a:t>etc</a:t>
            </a:r>
            <a:r>
              <a:rPr lang="en-US" sz="1800" dirty="0">
                <a:latin typeface="Candara" panose="020E0502030303020204" pitchFamily="34" charset="0"/>
              </a:rPr>
              <a:t>. Traffic statistics are helpful in detecting trends and planning future needs. </a:t>
            </a:r>
            <a:r>
              <a:rPr lang="en-US" sz="1800" b="1" dirty="0" smtClean="0">
                <a:latin typeface="Candara" panose="020E0502030303020204" pitchFamily="34" charset="0"/>
              </a:rPr>
              <a:t>Performance data </a:t>
            </a:r>
            <a:r>
              <a:rPr lang="en-US" sz="1800" dirty="0">
                <a:latin typeface="Candara" panose="020E0502030303020204" pitchFamily="34" charset="0"/>
              </a:rPr>
              <a:t>on </a:t>
            </a:r>
            <a:r>
              <a:rPr lang="en-US" sz="1800" b="1" dirty="0">
                <a:latin typeface="Candara" panose="020E0502030303020204" pitchFamily="34" charset="0"/>
              </a:rPr>
              <a:t>availability and delay </a:t>
            </a:r>
            <a:r>
              <a:rPr lang="en-US" sz="1800" dirty="0">
                <a:latin typeface="Candara" panose="020E0502030303020204" pitchFamily="34" charset="0"/>
              </a:rPr>
              <a:t>are useful for tuning the network to </a:t>
            </a:r>
            <a:r>
              <a:rPr lang="en-US" sz="1800" b="1" dirty="0">
                <a:latin typeface="Candara" panose="020E0502030303020204" pitchFamily="34" charset="0"/>
              </a:rPr>
              <a:t>increase</a:t>
            </a:r>
            <a:r>
              <a:rPr lang="en-US" sz="1800" dirty="0">
                <a:latin typeface="Candara" panose="020E0502030303020204" pitchFamily="34" charset="0"/>
              </a:rPr>
              <a:t> the reliability and to </a:t>
            </a:r>
            <a:r>
              <a:rPr lang="en-US" sz="1800" dirty="0" smtClean="0">
                <a:latin typeface="Candara" panose="020E0502030303020204" pitchFamily="34" charset="0"/>
              </a:rPr>
              <a:t>improve its </a:t>
            </a:r>
            <a:r>
              <a:rPr lang="en-US" sz="1800" dirty="0">
                <a:latin typeface="Candara" panose="020E0502030303020204" pitchFamily="34" charset="0"/>
              </a:rPr>
              <a:t>response </a:t>
            </a:r>
            <a:r>
              <a:rPr lang="en-US" sz="1800" dirty="0" smtClean="0">
                <a:latin typeface="Candara" panose="020E0502030303020204" pitchFamily="34" charset="0"/>
              </a:rPr>
              <a:t>time.</a:t>
            </a:r>
          </a:p>
          <a:p>
            <a:pPr marL="342900" indent="-342900">
              <a:buFont typeface="+mj-lt"/>
              <a:buAutoNum type="arabicPeriod" startAt="3"/>
            </a:pPr>
            <a:r>
              <a:rPr lang="en-US" sz="1800" b="1" dirty="0" smtClean="0">
                <a:solidFill>
                  <a:srgbClr val="669900"/>
                </a:solidFill>
                <a:latin typeface="Candara" panose="020E0502030303020204" pitchFamily="34" charset="0"/>
              </a:rPr>
              <a:t>Security </a:t>
            </a:r>
            <a:r>
              <a:rPr lang="en-US" sz="1800" b="1" dirty="0">
                <a:solidFill>
                  <a:srgbClr val="669900"/>
                </a:solidFill>
                <a:latin typeface="Candara" panose="020E0502030303020204" pitchFamily="34" charset="0"/>
              </a:rPr>
              <a:t>Management </a:t>
            </a:r>
            <a:r>
              <a:rPr lang="en-US" sz="1800" dirty="0">
                <a:latin typeface="Candara" panose="020E0502030303020204" pitchFamily="34" charset="0"/>
              </a:rPr>
              <a:t>can cover a very broad range of security. It involves </a:t>
            </a:r>
            <a:r>
              <a:rPr lang="en-US" sz="1800" b="1" dirty="0">
                <a:latin typeface="Candara" panose="020E0502030303020204" pitchFamily="34" charset="0"/>
              </a:rPr>
              <a:t>physically securing </a:t>
            </a:r>
            <a:r>
              <a:rPr lang="en-US" sz="1800" dirty="0" smtClean="0">
                <a:latin typeface="Candara" panose="020E0502030303020204" pitchFamily="34" charset="0"/>
              </a:rPr>
              <a:t>the network</a:t>
            </a:r>
            <a:r>
              <a:rPr lang="en-US" sz="1800" dirty="0">
                <a:latin typeface="Candara" panose="020E0502030303020204" pitchFamily="34" charset="0"/>
              </a:rPr>
              <a:t>, as well as access to the network by users. </a:t>
            </a:r>
            <a:r>
              <a:rPr lang="en-US" sz="1800" b="1" dirty="0">
                <a:latin typeface="Candara" panose="020E0502030303020204" pitchFamily="34" charset="0"/>
              </a:rPr>
              <a:t>Access privilege </a:t>
            </a:r>
            <a:r>
              <a:rPr lang="en-US" sz="1800" dirty="0">
                <a:latin typeface="Candara" panose="020E0502030303020204" pitchFamily="34" charset="0"/>
              </a:rPr>
              <a:t>to application software is not </a:t>
            </a:r>
            <a:r>
              <a:rPr lang="en-US" sz="1800" dirty="0" smtClean="0">
                <a:latin typeface="Candara" panose="020E0502030303020204" pitchFamily="34" charset="0"/>
              </a:rPr>
              <a:t>the responsibility of NOC </a:t>
            </a:r>
            <a:r>
              <a:rPr lang="en-US" sz="1800" dirty="0">
                <a:latin typeface="Candara" panose="020E0502030303020204" pitchFamily="34" charset="0"/>
              </a:rPr>
              <a:t>unless the application is either owned or maintained by NOC. A </a:t>
            </a:r>
            <a:r>
              <a:rPr lang="en-US" sz="1800" b="1" dirty="0">
                <a:latin typeface="Candara" panose="020E0502030303020204" pitchFamily="34" charset="0"/>
              </a:rPr>
              <a:t>security </a:t>
            </a:r>
            <a:r>
              <a:rPr lang="en-US" sz="1800" b="1" dirty="0" smtClean="0">
                <a:latin typeface="Candara" panose="020E0502030303020204" pitchFamily="34" charset="0"/>
              </a:rPr>
              <a:t>database </a:t>
            </a:r>
            <a:r>
              <a:rPr lang="en-US" sz="1800" dirty="0" smtClean="0">
                <a:latin typeface="Candara" panose="020E0502030303020204" pitchFamily="34" charset="0"/>
              </a:rPr>
              <a:t>is </a:t>
            </a:r>
            <a:r>
              <a:rPr lang="en-US" sz="1800" dirty="0">
                <a:latin typeface="Candara" panose="020E0502030303020204" pitchFamily="34" charset="0"/>
              </a:rPr>
              <a:t>established and maintained by NOC for access to the network and network information. There </a:t>
            </a:r>
            <a:r>
              <a:rPr lang="en-US" sz="1800" dirty="0" smtClean="0">
                <a:latin typeface="Candara" panose="020E0502030303020204" pitchFamily="34" charset="0"/>
              </a:rPr>
              <a:t>are other </a:t>
            </a:r>
            <a:r>
              <a:rPr lang="en-US" sz="1800" dirty="0">
                <a:latin typeface="Candara" panose="020E0502030303020204" pitchFamily="34" charset="0"/>
              </a:rPr>
              <a:t>aspects of security management such as </a:t>
            </a:r>
            <a:r>
              <a:rPr lang="en-US" sz="1800" b="1" dirty="0">
                <a:latin typeface="Candara" panose="020E0502030303020204" pitchFamily="34" charset="0"/>
              </a:rPr>
              <a:t>firewalls</a:t>
            </a:r>
            <a:r>
              <a:rPr lang="en-US" sz="1800" dirty="0">
                <a:latin typeface="Candara" panose="020E0502030303020204" pitchFamily="34" charset="0"/>
              </a:rPr>
              <a:t> and </a:t>
            </a:r>
            <a:r>
              <a:rPr lang="en-US" sz="1800" b="1" dirty="0">
                <a:latin typeface="Candara" panose="020E0502030303020204" pitchFamily="34" charset="0"/>
              </a:rPr>
              <a:t>cryptography</a:t>
            </a:r>
            <a:r>
              <a:rPr lang="en-US" sz="1800" dirty="0">
                <a:latin typeface="Candara" panose="020E0502030303020204" pitchFamily="34" charset="0"/>
              </a:rPr>
              <a:t>, which will be introduced </a:t>
            </a:r>
            <a:r>
              <a:rPr lang="en-US" sz="1800" dirty="0" smtClean="0">
                <a:latin typeface="Candara" panose="020E0502030303020204" pitchFamily="34" charset="0"/>
              </a:rPr>
              <a:t>later in </a:t>
            </a:r>
            <a:r>
              <a:rPr lang="en-US" sz="1800" dirty="0">
                <a:latin typeface="Candara" panose="020E0502030303020204" pitchFamily="34" charset="0"/>
              </a:rPr>
              <a:t>Chapter 1 </a:t>
            </a:r>
            <a:r>
              <a:rPr lang="en-US" sz="1800" dirty="0" smtClean="0">
                <a:latin typeface="Candara" panose="020E0502030303020204" pitchFamily="34" charset="0"/>
              </a:rPr>
              <a:t>1.</a:t>
            </a:r>
          </a:p>
          <a:p>
            <a:pPr marL="342900" indent="-342900">
              <a:buFont typeface="+mj-lt"/>
              <a:buAutoNum type="arabicPeriod" startAt="3"/>
            </a:pPr>
            <a:r>
              <a:rPr lang="en-US" sz="1800" b="1" dirty="0" smtClean="0">
                <a:solidFill>
                  <a:srgbClr val="669900"/>
                </a:solidFill>
                <a:latin typeface="Candara" panose="020E0502030303020204" pitchFamily="34" charset="0"/>
              </a:rPr>
              <a:t>Accounting </a:t>
            </a:r>
            <a:r>
              <a:rPr lang="en-US" sz="1800" b="1" dirty="0">
                <a:solidFill>
                  <a:srgbClr val="669900"/>
                </a:solidFill>
                <a:latin typeface="Candara" panose="020E0502030303020204" pitchFamily="34" charset="0"/>
              </a:rPr>
              <a:t>Management </a:t>
            </a:r>
            <a:r>
              <a:rPr lang="en-US" sz="1800" dirty="0">
                <a:latin typeface="Candara" panose="020E0502030303020204" pitchFamily="34" charset="0"/>
              </a:rPr>
              <a:t>administers cost allocation of the usage of network. Metrics are </a:t>
            </a:r>
            <a:r>
              <a:rPr lang="en-US" sz="1800" dirty="0" smtClean="0">
                <a:latin typeface="Candara" panose="020E0502030303020204" pitchFamily="34" charset="0"/>
              </a:rPr>
              <a:t>established </a:t>
            </a:r>
            <a:r>
              <a:rPr lang="en-US" sz="1800" dirty="0">
                <a:latin typeface="Candara" panose="020E0502030303020204" pitchFamily="34" charset="0"/>
              </a:rPr>
              <a:t>to measure the usage of resources and services </a:t>
            </a:r>
            <a:r>
              <a:rPr lang="en-US" sz="1800" dirty="0" smtClean="0">
                <a:latin typeface="Candara" panose="020E0502030303020204" pitchFamily="34" charset="0"/>
              </a:rPr>
              <a:t>provided.</a:t>
            </a:r>
          </a:p>
          <a:p>
            <a:endParaRPr lang="en-US" sz="1800" dirty="0" smtClean="0">
              <a:latin typeface="Candara" panose="020E0502030303020204" pitchFamily="34" charset="0"/>
            </a:endParaRPr>
          </a:p>
          <a:p>
            <a:r>
              <a:rPr lang="en-US" sz="1800" dirty="0" smtClean="0">
                <a:latin typeface="Candara" panose="020E0502030303020204" pitchFamily="34" charset="0"/>
              </a:rPr>
              <a:t>Since </a:t>
            </a:r>
            <a:r>
              <a:rPr lang="en-US" sz="1800" dirty="0">
                <a:latin typeface="Candara" panose="020E0502030303020204" pitchFamily="34" charset="0"/>
              </a:rPr>
              <a:t>the network consists of components manufactured by multiple vendors, commonality in </a:t>
            </a:r>
            <a:r>
              <a:rPr lang="en-US" sz="1800" dirty="0" smtClean="0">
                <a:latin typeface="Candara" panose="020E0502030303020204" pitchFamily="34" charset="0"/>
              </a:rPr>
              <a:t>the definition </a:t>
            </a:r>
            <a:r>
              <a:rPr lang="en-US" sz="1800" dirty="0">
                <a:latin typeface="Candara" panose="020E0502030303020204" pitchFamily="34" charset="0"/>
              </a:rPr>
              <a:t>and relationship of component attributes is needed. This is </a:t>
            </a:r>
            <a:r>
              <a:rPr lang="en-US" sz="1800" b="1" dirty="0">
                <a:latin typeface="Candara" panose="020E0502030303020204" pitchFamily="34" charset="0"/>
              </a:rPr>
              <a:t>defined</a:t>
            </a:r>
            <a:r>
              <a:rPr lang="en-US" sz="1800" dirty="0">
                <a:latin typeface="Candara" panose="020E0502030303020204" pitchFamily="34" charset="0"/>
              </a:rPr>
              <a:t> by </a:t>
            </a:r>
            <a:r>
              <a:rPr lang="en-US" sz="1800" b="1" dirty="0">
                <a:solidFill>
                  <a:srgbClr val="CC9900"/>
                </a:solidFill>
                <a:latin typeface="Candara" panose="020E0502030303020204" pitchFamily="34" charset="0"/>
              </a:rPr>
              <a:t>Management</a:t>
            </a:r>
            <a:r>
              <a:rPr lang="en-US" sz="1800" b="1" dirty="0">
                <a:latin typeface="Candara" panose="020E0502030303020204" pitchFamily="34" charset="0"/>
              </a:rPr>
              <a:t> </a:t>
            </a:r>
            <a:r>
              <a:rPr lang="en-US" sz="1800" b="1" dirty="0" smtClean="0">
                <a:solidFill>
                  <a:srgbClr val="CC9900"/>
                </a:solidFill>
                <a:latin typeface="Candara" panose="020E0502030303020204" pitchFamily="34" charset="0"/>
              </a:rPr>
              <a:t>Information</a:t>
            </a:r>
            <a:r>
              <a:rPr lang="en-US" sz="1800" b="1" dirty="0" smtClean="0">
                <a:latin typeface="Candara" panose="020E0502030303020204" pitchFamily="34" charset="0"/>
              </a:rPr>
              <a:t> </a:t>
            </a:r>
            <a:r>
              <a:rPr lang="en-US" sz="1800" b="1" dirty="0">
                <a:solidFill>
                  <a:srgbClr val="CC9900"/>
                </a:solidFill>
                <a:latin typeface="Candara" panose="020E0502030303020204" pitchFamily="34" charset="0"/>
              </a:rPr>
              <a:t>Base</a:t>
            </a:r>
            <a:r>
              <a:rPr lang="en-US" sz="1800" dirty="0">
                <a:solidFill>
                  <a:srgbClr val="CC9900"/>
                </a:solidFill>
                <a:latin typeface="Candara" panose="020E0502030303020204" pitchFamily="34" charset="0"/>
              </a:rPr>
              <a:t> </a:t>
            </a:r>
            <a:r>
              <a:rPr lang="en-US" sz="1800" dirty="0">
                <a:latin typeface="Candara" panose="020E0502030303020204" pitchFamily="34" charset="0"/>
              </a:rPr>
              <a:t>(</a:t>
            </a:r>
            <a:r>
              <a:rPr lang="en-US" sz="1800" b="1" dirty="0">
                <a:solidFill>
                  <a:srgbClr val="CC9900"/>
                </a:solidFill>
                <a:latin typeface="Candara" panose="020E0502030303020204" pitchFamily="34" charset="0"/>
              </a:rPr>
              <a:t>MIB</a:t>
            </a:r>
            <a:r>
              <a:rPr lang="en-US" sz="1800" dirty="0">
                <a:latin typeface="Candara" panose="020E0502030303020204" pitchFamily="34" charset="0"/>
              </a:rPr>
              <a:t>), which we will discuss in Part II. Some of the data acquisition has to be manual (</a:t>
            </a:r>
            <a:r>
              <a:rPr lang="en-US" sz="1800" dirty="0" smtClean="0">
                <a:latin typeface="Candara" panose="020E0502030303020204" pitchFamily="34" charset="0"/>
              </a:rPr>
              <a:t>because </a:t>
            </a:r>
            <a:r>
              <a:rPr lang="en-US" sz="1800" dirty="0">
                <a:latin typeface="Candara" panose="020E0502030303020204" pitchFamily="34" charset="0"/>
              </a:rPr>
              <a:t>of legacy systems), but most data can and should be acquired in an automated mode. The </a:t>
            </a:r>
            <a:r>
              <a:rPr lang="en-US" sz="1800" b="1" dirty="0" smtClean="0">
                <a:solidFill>
                  <a:srgbClr val="0070C0"/>
                </a:solidFill>
                <a:latin typeface="Candara" panose="020E0502030303020204" pitchFamily="34" charset="0"/>
              </a:rPr>
              <a:t>SNMP</a:t>
            </a:r>
            <a:r>
              <a:rPr lang="en-US" sz="1800" dirty="0" smtClean="0">
                <a:solidFill>
                  <a:srgbClr val="0070C0"/>
                </a:solidFill>
                <a:latin typeface="Candara" panose="020E0502030303020204" pitchFamily="34" charset="0"/>
              </a:rPr>
              <a:t> </a:t>
            </a:r>
            <a:r>
              <a:rPr lang="en-US" sz="1800" dirty="0" smtClean="0">
                <a:latin typeface="Candara" panose="020E0502030303020204" pitchFamily="34" charset="0"/>
              </a:rPr>
              <a:t>is </a:t>
            </a:r>
            <a:r>
              <a:rPr lang="en-US" sz="1800" b="1" dirty="0">
                <a:latin typeface="Candara" panose="020E0502030303020204" pitchFamily="34" charset="0"/>
              </a:rPr>
              <a:t>the most popular protocol to acquire data automatically using protocol- and </a:t>
            </a:r>
            <a:r>
              <a:rPr lang="en-US" sz="1800" b="1" dirty="0" smtClean="0">
                <a:latin typeface="Candara" panose="020E0502030303020204" pitchFamily="34" charset="0"/>
              </a:rPr>
              <a:t>performance-analyzing tools</a:t>
            </a:r>
            <a:r>
              <a:rPr lang="en-US" sz="1800" b="1" dirty="0">
                <a:latin typeface="Candara" panose="020E0502030303020204" pitchFamily="34" charset="0"/>
              </a:rPr>
              <a:t>.</a:t>
            </a:r>
          </a:p>
          <a:p>
            <a:endParaRPr lang="en-US" sz="1800" dirty="0" smtClean="0">
              <a:latin typeface="Candara" panose="020E0502030303020204" pitchFamily="34" charset="0"/>
            </a:endParaRPr>
          </a:p>
          <a:p>
            <a:r>
              <a:rPr lang="en-US" dirty="0" smtClean="0">
                <a:latin typeface="Candara" panose="020E0502030303020204" pitchFamily="34" charset="0"/>
              </a:rPr>
              <a:t>As </a:t>
            </a:r>
            <a:r>
              <a:rPr lang="en-US" dirty="0">
                <a:latin typeface="Candara" panose="020E0502030303020204" pitchFamily="34" charset="0"/>
              </a:rPr>
              <a:t>part of implementing the above standards, we need to ensure that adequate reports are </a:t>
            </a:r>
            <a:r>
              <a:rPr lang="en-US" dirty="0" smtClean="0">
                <a:latin typeface="Candara" panose="020E0502030303020204" pitchFamily="34" charset="0"/>
              </a:rPr>
              <a:t>generated and </a:t>
            </a:r>
            <a:r>
              <a:rPr lang="en-US" dirty="0">
                <a:latin typeface="Candara" panose="020E0502030303020204" pitchFamily="34" charset="0"/>
              </a:rPr>
              <a:t>distributed to relevant personnel. There are, in general, </a:t>
            </a:r>
            <a:r>
              <a:rPr lang="en-US" b="1" dirty="0">
                <a:latin typeface="Candara" panose="020E0502030303020204" pitchFamily="34" charset="0"/>
              </a:rPr>
              <a:t>three classes of reports</a:t>
            </a:r>
            <a:r>
              <a:rPr lang="en-US" dirty="0">
                <a:latin typeface="Candara" panose="020E0502030303020204" pitchFamily="34" charset="0"/>
              </a:rPr>
              <a:t>: </a:t>
            </a:r>
            <a:r>
              <a:rPr lang="en-US" b="1" dirty="0">
                <a:latin typeface="Candara" panose="020E0502030303020204" pitchFamily="34" charset="0"/>
              </a:rPr>
              <a:t>systems, </a:t>
            </a:r>
            <a:r>
              <a:rPr lang="en-US" b="1" dirty="0" smtClean="0">
                <a:latin typeface="Candara" panose="020E0502030303020204" pitchFamily="34" charset="0"/>
              </a:rPr>
              <a:t>management</a:t>
            </a:r>
            <a:r>
              <a:rPr lang="en-US" b="1" dirty="0">
                <a:latin typeface="Candara" panose="020E0502030303020204" pitchFamily="34" charset="0"/>
              </a:rPr>
              <a:t>, and user</a:t>
            </a:r>
            <a:r>
              <a:rPr lang="en-US" dirty="0">
                <a:latin typeface="Candara" panose="020E0502030303020204" pitchFamily="34" charset="0"/>
              </a:rPr>
              <a:t>. </a:t>
            </a:r>
            <a:r>
              <a:rPr lang="en-US" b="1" dirty="0">
                <a:solidFill>
                  <a:srgbClr val="669900"/>
                </a:solidFill>
                <a:latin typeface="Candara" panose="020E0502030303020204" pitchFamily="34" charset="0"/>
              </a:rPr>
              <a:t>System reports </a:t>
            </a:r>
            <a:r>
              <a:rPr lang="en-US" dirty="0">
                <a:latin typeface="Candara" panose="020E0502030303020204" pitchFamily="34" charset="0"/>
              </a:rPr>
              <a:t>are needed for </a:t>
            </a:r>
            <a:r>
              <a:rPr lang="en-US" b="1" dirty="0">
                <a:latin typeface="Candara" panose="020E0502030303020204" pitchFamily="34" charset="0"/>
              </a:rPr>
              <a:t>network operations </a:t>
            </a:r>
            <a:r>
              <a:rPr lang="en-US" dirty="0">
                <a:latin typeface="Candara" panose="020E0502030303020204" pitchFamily="34" charset="0"/>
              </a:rPr>
              <a:t>to track activities. </a:t>
            </a:r>
            <a:r>
              <a:rPr lang="en-US" b="1" dirty="0">
                <a:solidFill>
                  <a:srgbClr val="669900"/>
                </a:solidFill>
                <a:latin typeface="Candara" panose="020E0502030303020204" pitchFamily="34" charset="0"/>
              </a:rPr>
              <a:t>Management </a:t>
            </a:r>
            <a:r>
              <a:rPr lang="en-US" b="1" dirty="0" smtClean="0">
                <a:solidFill>
                  <a:srgbClr val="669900"/>
                </a:solidFill>
                <a:latin typeface="Candara" panose="020E0502030303020204" pitchFamily="34" charset="0"/>
              </a:rPr>
              <a:t>reports </a:t>
            </a:r>
            <a:r>
              <a:rPr lang="en-US" dirty="0">
                <a:latin typeface="Candara" panose="020E0502030303020204" pitchFamily="34" charset="0"/>
              </a:rPr>
              <a:t>go to the </a:t>
            </a:r>
            <a:r>
              <a:rPr lang="en-US" b="1" dirty="0">
                <a:latin typeface="Candara" panose="020E0502030303020204" pitchFamily="34" charset="0"/>
              </a:rPr>
              <a:t>managers </a:t>
            </a:r>
            <a:r>
              <a:rPr lang="en-US" dirty="0">
                <a:latin typeface="Candara" panose="020E0502030303020204" pitchFamily="34" charset="0"/>
              </a:rPr>
              <a:t>of </a:t>
            </a:r>
            <a:r>
              <a:rPr lang="en-US" b="1" dirty="0">
                <a:latin typeface="Candara" panose="020E0502030303020204" pitchFamily="34" charset="0"/>
              </a:rPr>
              <a:t>network management group</a:t>
            </a:r>
            <a:r>
              <a:rPr lang="en-US" dirty="0">
                <a:latin typeface="Candara" panose="020E0502030303020204" pitchFamily="34" charset="0"/>
              </a:rPr>
              <a:t> to keep them informed about the activities </a:t>
            </a:r>
            <a:r>
              <a:rPr lang="en-US" dirty="0" smtClean="0">
                <a:latin typeface="Candara" panose="020E0502030303020204" pitchFamily="34" charset="0"/>
              </a:rPr>
              <a:t>and performance </a:t>
            </a:r>
            <a:r>
              <a:rPr lang="en-US" dirty="0">
                <a:latin typeface="Candara" panose="020E0502030303020204" pitchFamily="34" charset="0"/>
              </a:rPr>
              <a:t>of NOC and the network. </a:t>
            </a:r>
            <a:r>
              <a:rPr lang="en-US" b="1" dirty="0">
                <a:solidFill>
                  <a:srgbClr val="669900"/>
                </a:solidFill>
                <a:latin typeface="Candara" panose="020E0502030303020204" pitchFamily="34" charset="0"/>
              </a:rPr>
              <a:t>User reports </a:t>
            </a:r>
            <a:r>
              <a:rPr lang="en-US" dirty="0">
                <a:latin typeface="Candara" panose="020E0502030303020204" pitchFamily="34" charset="0"/>
              </a:rPr>
              <a:t>are distributed to users on a periodic basis or </a:t>
            </a:r>
            <a:r>
              <a:rPr lang="en-US" dirty="0" smtClean="0">
                <a:latin typeface="Candara" panose="020E0502030303020204" pitchFamily="34" charset="0"/>
              </a:rPr>
              <a:t>are available </a:t>
            </a:r>
            <a:r>
              <a:rPr lang="en-US" dirty="0">
                <a:latin typeface="Candara" panose="020E0502030303020204" pitchFamily="34" charset="0"/>
              </a:rPr>
              <a:t>on-line to let them know the status of network performance</a:t>
            </a:r>
            <a:r>
              <a:rPr lang="en-US" sz="2400" dirty="0">
                <a:latin typeface="Candara" panose="020E0502030303020204" pitchFamily="34" charset="0"/>
              </a:rPr>
              <a:t>.</a:t>
            </a:r>
          </a:p>
        </p:txBody>
      </p:sp>
    </p:spTree>
    <p:extLst>
      <p:ext uri="{BB962C8B-B14F-4D97-AF65-F5344CB8AC3E}">
        <p14:creationId xmlns:p14="http://schemas.microsoft.com/office/powerpoint/2010/main" val="934387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8712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rPr>
              <a:t>1.9.4</a:t>
            </a:r>
            <a:r>
              <a:rPr lang="en-US" altLang="ar-SA" sz="2800" dirty="0" smtClean="0">
                <a:solidFill>
                  <a:srgbClr val="00B0F0"/>
                </a:solidFill>
              </a:rPr>
              <a:t> 	</a:t>
            </a:r>
            <a:r>
              <a:rPr lang="en-US" altLang="ar-SA" sz="2800" b="1" dirty="0" smtClean="0">
                <a:solidFill>
                  <a:srgbClr val="00B0F0"/>
                </a:solidFill>
              </a:rPr>
              <a:t> </a:t>
            </a:r>
            <a:r>
              <a:rPr lang="en-US" altLang="ar-SA" sz="2800" b="1" dirty="0">
                <a:solidFill>
                  <a:srgbClr val="00B0F0"/>
                </a:solidFill>
              </a:rPr>
              <a:t>Network Installation and Maintenance</a:t>
            </a:r>
            <a:endParaRPr lang="en-US" altLang="ar-SA" sz="1800" dirty="0">
              <a:solidFill>
                <a:srgbClr val="00B0F0"/>
              </a:solidFill>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170167" y="1043608"/>
            <a:ext cx="11521279" cy="2862322"/>
          </a:xfrm>
          <a:prstGeom prst="rect">
            <a:avLst/>
          </a:prstGeom>
          <a:noFill/>
        </p:spPr>
        <p:txBody>
          <a:bodyPr wrap="square" rtlCol="0">
            <a:spAutoFit/>
          </a:bodyPr>
          <a:lstStyle/>
          <a:p>
            <a:pPr>
              <a:lnSpc>
                <a:spcPct val="150000"/>
              </a:lnSpc>
            </a:pPr>
            <a:r>
              <a:rPr lang="en-US" dirty="0">
                <a:latin typeface="Candara" panose="020E0502030303020204" pitchFamily="34" charset="0"/>
              </a:rPr>
              <a:t>The </a:t>
            </a:r>
            <a:r>
              <a:rPr lang="en-US" b="1" dirty="0">
                <a:solidFill>
                  <a:srgbClr val="0070C0"/>
                </a:solidFill>
                <a:latin typeface="Candara" panose="020E0502030303020204" pitchFamily="34" charset="0"/>
              </a:rPr>
              <a:t>Network I&amp;M group</a:t>
            </a:r>
            <a:r>
              <a:rPr lang="en-US" b="1" dirty="0">
                <a:latin typeface="Candara" panose="020E0502030303020204" pitchFamily="34" charset="0"/>
              </a:rPr>
              <a:t> </a:t>
            </a:r>
            <a:r>
              <a:rPr lang="en-US" dirty="0">
                <a:latin typeface="Candara" panose="020E0502030303020204" pitchFamily="34" charset="0"/>
              </a:rPr>
              <a:t>takes care of all </a:t>
            </a:r>
            <a:r>
              <a:rPr lang="en-US" b="1" dirty="0">
                <a:latin typeface="Candara" panose="020E0502030303020204" pitchFamily="34" charset="0"/>
              </a:rPr>
              <a:t>activities</a:t>
            </a:r>
            <a:r>
              <a:rPr lang="en-US" dirty="0">
                <a:latin typeface="Candara" panose="020E0502030303020204" pitchFamily="34" charset="0"/>
              </a:rPr>
              <a:t> of </a:t>
            </a:r>
            <a:r>
              <a:rPr lang="en-US" b="1" dirty="0">
                <a:latin typeface="Candara" panose="020E0502030303020204" pitchFamily="34" charset="0"/>
              </a:rPr>
              <a:t>installation</a:t>
            </a:r>
            <a:r>
              <a:rPr lang="en-US" dirty="0">
                <a:latin typeface="Candara" panose="020E0502030303020204" pitchFamily="34" charset="0"/>
              </a:rPr>
              <a:t> and </a:t>
            </a:r>
            <a:r>
              <a:rPr lang="en-US" b="1" dirty="0">
                <a:latin typeface="Candara" panose="020E0502030303020204" pitchFamily="34" charset="0"/>
              </a:rPr>
              <a:t>maintenance</a:t>
            </a:r>
            <a:r>
              <a:rPr lang="en-US" dirty="0">
                <a:latin typeface="Candara" panose="020E0502030303020204" pitchFamily="34" charset="0"/>
              </a:rPr>
              <a:t> of </a:t>
            </a:r>
            <a:r>
              <a:rPr lang="en-US" b="1" dirty="0">
                <a:latin typeface="Candara" panose="020E0502030303020204" pitchFamily="34" charset="0"/>
              </a:rPr>
              <a:t>equipment</a:t>
            </a:r>
            <a:r>
              <a:rPr lang="en-US" dirty="0">
                <a:latin typeface="Candara" panose="020E0502030303020204" pitchFamily="34" charset="0"/>
              </a:rPr>
              <a:t> </a:t>
            </a:r>
            <a:r>
              <a:rPr lang="en-US" dirty="0" smtClean="0">
                <a:latin typeface="Candara" panose="020E0502030303020204" pitchFamily="34" charset="0"/>
              </a:rPr>
              <a:t>and </a:t>
            </a:r>
            <a:r>
              <a:rPr lang="en-US" b="1" dirty="0" smtClean="0">
                <a:latin typeface="Candara" panose="020E0502030303020204" pitchFamily="34" charset="0"/>
              </a:rPr>
              <a:t>transmission</a:t>
            </a:r>
            <a:r>
              <a:rPr lang="en-US" dirty="0" smtClean="0">
                <a:latin typeface="Candara" panose="020E0502030303020204" pitchFamily="34" charset="0"/>
              </a:rPr>
              <a:t> </a:t>
            </a:r>
            <a:r>
              <a:rPr lang="en-US" b="1" dirty="0">
                <a:latin typeface="Candara" panose="020E0502030303020204" pitchFamily="34" charset="0"/>
              </a:rPr>
              <a:t>facilities</a:t>
            </a:r>
            <a:r>
              <a:rPr lang="en-US" dirty="0">
                <a:latin typeface="Candara" panose="020E0502030303020204" pitchFamily="34" charset="0"/>
              </a:rPr>
              <a:t>. This </a:t>
            </a:r>
            <a:r>
              <a:rPr lang="en-US" b="1" dirty="0">
                <a:latin typeface="Candara" panose="020E0502030303020204" pitchFamily="34" charset="0"/>
              </a:rPr>
              <a:t>group </a:t>
            </a:r>
            <a:r>
              <a:rPr lang="en-US" dirty="0">
                <a:latin typeface="Candara" panose="020E0502030303020204" pitchFamily="34" charset="0"/>
              </a:rPr>
              <a:t>is </a:t>
            </a:r>
            <a:r>
              <a:rPr lang="en-US" b="1" dirty="0">
                <a:latin typeface="Candara" panose="020E0502030303020204" pitchFamily="34" charset="0"/>
              </a:rPr>
              <a:t>the service arm </a:t>
            </a:r>
            <a:r>
              <a:rPr lang="en-US" dirty="0">
                <a:latin typeface="Candara" panose="020E0502030303020204" pitchFamily="34" charset="0"/>
              </a:rPr>
              <a:t>of the </a:t>
            </a:r>
            <a:r>
              <a:rPr lang="en-US" b="1" dirty="0">
                <a:latin typeface="Candara" panose="020E0502030303020204" pitchFamily="34" charset="0"/>
              </a:rPr>
              <a:t>Engineering group </a:t>
            </a:r>
            <a:r>
              <a:rPr lang="en-US" dirty="0">
                <a:latin typeface="Candara" panose="020E0502030303020204" pitchFamily="34" charset="0"/>
              </a:rPr>
              <a:t>for </a:t>
            </a:r>
            <a:r>
              <a:rPr lang="en-US" b="1" dirty="0">
                <a:latin typeface="Candara" panose="020E0502030303020204" pitchFamily="34" charset="0"/>
              </a:rPr>
              <a:t>installation </a:t>
            </a:r>
            <a:r>
              <a:rPr lang="en-US" dirty="0">
                <a:latin typeface="Candara" panose="020E0502030303020204" pitchFamily="34" charset="0"/>
              </a:rPr>
              <a:t>and </a:t>
            </a:r>
            <a:r>
              <a:rPr lang="en-US" b="1" dirty="0" smtClean="0">
                <a:latin typeface="Candara" panose="020E0502030303020204" pitchFamily="34" charset="0"/>
              </a:rPr>
              <a:t>fixing troubles </a:t>
            </a:r>
            <a:r>
              <a:rPr lang="en-US" dirty="0">
                <a:latin typeface="Candara" panose="020E0502030303020204" pitchFamily="34" charset="0"/>
              </a:rPr>
              <a:t>for </a:t>
            </a:r>
            <a:r>
              <a:rPr lang="en-US" b="1" dirty="0">
                <a:latin typeface="Candara" panose="020E0502030303020204" pitchFamily="34" charset="0"/>
              </a:rPr>
              <a:t>network operations</a:t>
            </a:r>
            <a:r>
              <a:rPr lang="en-US" dirty="0">
                <a:latin typeface="Candara" panose="020E0502030303020204" pitchFamily="34" charset="0"/>
              </a:rPr>
              <a:t>. The group works </a:t>
            </a:r>
            <a:r>
              <a:rPr lang="en-US" b="1" dirty="0">
                <a:latin typeface="Candara" panose="020E0502030303020204" pitchFamily="34" charset="0"/>
              </a:rPr>
              <a:t>closely </a:t>
            </a:r>
            <a:r>
              <a:rPr lang="en-US" dirty="0">
                <a:latin typeface="Candara" panose="020E0502030303020204" pitchFamily="34" charset="0"/>
              </a:rPr>
              <a:t>with the </a:t>
            </a:r>
            <a:r>
              <a:rPr lang="en-US" b="1" dirty="0">
                <a:latin typeface="Candara" panose="020E0502030303020204" pitchFamily="34" charset="0"/>
              </a:rPr>
              <a:t>Help Desk </a:t>
            </a:r>
            <a:r>
              <a:rPr lang="en-US" dirty="0">
                <a:latin typeface="Candara" panose="020E0502030303020204" pitchFamily="34" charset="0"/>
              </a:rPr>
              <a:t>in responding to </a:t>
            </a:r>
            <a:r>
              <a:rPr lang="en-US" dirty="0" smtClean="0">
                <a:latin typeface="Candara" panose="020E0502030303020204" pitchFamily="34" charset="0"/>
              </a:rPr>
              <a:t>the </a:t>
            </a:r>
            <a:r>
              <a:rPr lang="en-US" b="1" dirty="0" smtClean="0">
                <a:latin typeface="Candara" panose="020E0502030303020204" pitchFamily="34" charset="0"/>
              </a:rPr>
              <a:t>problems </a:t>
            </a:r>
            <a:r>
              <a:rPr lang="en-US" b="1" dirty="0">
                <a:latin typeface="Candara" panose="020E0502030303020204" pitchFamily="34" charset="0"/>
              </a:rPr>
              <a:t>reported </a:t>
            </a:r>
            <a:r>
              <a:rPr lang="en-US" dirty="0">
                <a:latin typeface="Candara" panose="020E0502030303020204" pitchFamily="34" charset="0"/>
              </a:rPr>
              <a:t>from the field.</a:t>
            </a:r>
          </a:p>
          <a:p>
            <a:pPr>
              <a:lnSpc>
                <a:spcPct val="150000"/>
              </a:lnSpc>
            </a:pPr>
            <a:r>
              <a:rPr lang="en-US" dirty="0">
                <a:latin typeface="Candara" panose="020E0502030303020204" pitchFamily="34" charset="0"/>
              </a:rPr>
              <a:t>Having introduced what </a:t>
            </a:r>
            <a:r>
              <a:rPr lang="en-US" b="1" dirty="0">
                <a:latin typeface="Candara" panose="020E0502030303020204" pitchFamily="34" charset="0"/>
              </a:rPr>
              <a:t>network management </a:t>
            </a:r>
            <a:r>
              <a:rPr lang="en-US" dirty="0">
                <a:latin typeface="Candara" panose="020E0502030303020204" pitchFamily="34" charset="0"/>
              </a:rPr>
              <a:t>is from an </a:t>
            </a:r>
            <a:r>
              <a:rPr lang="en-US" b="1" dirty="0">
                <a:latin typeface="Candara" panose="020E0502030303020204" pitchFamily="34" charset="0"/>
              </a:rPr>
              <a:t>operations</a:t>
            </a:r>
            <a:r>
              <a:rPr lang="en-US" dirty="0">
                <a:latin typeface="Candara" panose="020E0502030303020204" pitchFamily="34" charset="0"/>
              </a:rPr>
              <a:t>, </a:t>
            </a:r>
            <a:r>
              <a:rPr lang="en-US" b="1" dirty="0">
                <a:latin typeface="Candara" panose="020E0502030303020204" pitchFamily="34" charset="0"/>
              </a:rPr>
              <a:t>administration</a:t>
            </a:r>
            <a:r>
              <a:rPr lang="en-US" dirty="0">
                <a:latin typeface="Candara" panose="020E0502030303020204" pitchFamily="34" charset="0"/>
              </a:rPr>
              <a:t>, </a:t>
            </a:r>
            <a:r>
              <a:rPr lang="en-US" b="1" dirty="0" smtClean="0">
                <a:latin typeface="Candara" panose="020E0502030303020204" pitchFamily="34" charset="0"/>
              </a:rPr>
              <a:t>maintenance</a:t>
            </a:r>
            <a:r>
              <a:rPr lang="en-US" dirty="0" smtClean="0">
                <a:latin typeface="Candara" panose="020E0502030303020204" pitchFamily="34" charset="0"/>
              </a:rPr>
              <a:t>, and </a:t>
            </a:r>
            <a:r>
              <a:rPr lang="en-US" b="1" dirty="0">
                <a:latin typeface="Candara" panose="020E0502030303020204" pitchFamily="34" charset="0"/>
              </a:rPr>
              <a:t>planning</a:t>
            </a:r>
            <a:r>
              <a:rPr lang="en-US" dirty="0">
                <a:latin typeface="Candara" panose="020E0502030303020204" pitchFamily="34" charset="0"/>
              </a:rPr>
              <a:t> </a:t>
            </a:r>
            <a:r>
              <a:rPr lang="en-US" b="1" dirty="0">
                <a:latin typeface="Candara" panose="020E0502030303020204" pitchFamily="34" charset="0"/>
              </a:rPr>
              <a:t>viewpoint</a:t>
            </a:r>
            <a:r>
              <a:rPr lang="en-US" dirty="0">
                <a:latin typeface="Candara" panose="020E0502030303020204" pitchFamily="34" charset="0"/>
              </a:rPr>
              <a:t>, let us next consider the </a:t>
            </a:r>
            <a:r>
              <a:rPr lang="en-US" b="1" dirty="0">
                <a:latin typeface="Candara" panose="020E0502030303020204" pitchFamily="34" charset="0"/>
              </a:rPr>
              <a:t>architecture</a:t>
            </a:r>
            <a:r>
              <a:rPr lang="en-US" dirty="0">
                <a:latin typeface="Candara" panose="020E0502030303020204" pitchFamily="34" charset="0"/>
              </a:rPr>
              <a:t> and </a:t>
            </a:r>
            <a:r>
              <a:rPr lang="en-US" b="1" dirty="0">
                <a:latin typeface="Candara" panose="020E0502030303020204" pitchFamily="34" charset="0"/>
              </a:rPr>
              <a:t>organization</a:t>
            </a:r>
            <a:r>
              <a:rPr lang="en-US" dirty="0">
                <a:latin typeface="Candara" panose="020E0502030303020204" pitchFamily="34" charset="0"/>
              </a:rPr>
              <a:t> of an </a:t>
            </a:r>
            <a:r>
              <a:rPr lang="en-US" b="1" dirty="0">
                <a:latin typeface="Candara" panose="020E0502030303020204" pitchFamily="34" charset="0"/>
              </a:rPr>
              <a:t>NMS</a:t>
            </a:r>
            <a:r>
              <a:rPr lang="en-US" dirty="0">
                <a:latin typeface="Candara" panose="020E0502030303020204" pitchFamily="34" charset="0"/>
              </a:rPr>
              <a:t>.</a:t>
            </a:r>
          </a:p>
        </p:txBody>
      </p:sp>
    </p:spTree>
    <p:extLst>
      <p:ext uri="{BB962C8B-B14F-4D97-AF65-F5344CB8AC3E}">
        <p14:creationId xmlns:p14="http://schemas.microsoft.com/office/powerpoint/2010/main" val="4182609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400" b="1" dirty="0" smtClean="0">
                <a:solidFill>
                  <a:srgbClr val="0070C0"/>
                </a:solidFill>
              </a:rPr>
              <a:t>1.10</a:t>
            </a:r>
            <a:r>
              <a:rPr lang="en-US" altLang="ar-SA" sz="2400" dirty="0" smtClean="0">
                <a:solidFill>
                  <a:srgbClr val="00B0F0"/>
                </a:solidFill>
              </a:rPr>
              <a:t> </a:t>
            </a:r>
            <a:r>
              <a:rPr lang="en-US" altLang="ar-SA" b="1" dirty="0" smtClean="0">
                <a:solidFill>
                  <a:srgbClr val="0070C0"/>
                </a:solidFill>
              </a:rPr>
              <a:t>NETWORK </a:t>
            </a:r>
            <a:r>
              <a:rPr lang="en-US" altLang="ar-SA" b="1" dirty="0">
                <a:solidFill>
                  <a:srgbClr val="0070C0"/>
                </a:solidFill>
              </a:rPr>
              <a:t>MANAGEMENT </a:t>
            </a:r>
            <a:r>
              <a:rPr lang="en-US" altLang="ar-SA" b="1" dirty="0">
                <a:solidFill>
                  <a:srgbClr val="0070C0"/>
                </a:solidFill>
                <a:effectLst>
                  <a:outerShdw blurRad="38100" dist="38100" dir="2700000" algn="tl">
                    <a:srgbClr val="000000">
                      <a:alpha val="43137"/>
                    </a:srgbClr>
                  </a:outerShdw>
                </a:effectLst>
              </a:rPr>
              <a:t>ARCHITECTURE</a:t>
            </a:r>
            <a:r>
              <a:rPr lang="en-US" altLang="ar-SA" b="1" dirty="0">
                <a:solidFill>
                  <a:srgbClr val="0070C0"/>
                </a:solidFill>
              </a:rPr>
              <a:t> </a:t>
            </a:r>
            <a:r>
              <a:rPr lang="en-US" altLang="ar-SA" b="1" dirty="0" smtClean="0">
                <a:solidFill>
                  <a:srgbClr val="0070C0"/>
                </a:solidFill>
              </a:rPr>
              <a:t>AND </a:t>
            </a:r>
            <a:r>
              <a:rPr lang="en-US" altLang="ar-SA" b="1" dirty="0" smtClean="0">
                <a:solidFill>
                  <a:srgbClr val="0070C0"/>
                </a:solidFill>
                <a:effectLst>
                  <a:outerShdw blurRad="38100" dist="38100" dir="2700000" algn="tl">
                    <a:srgbClr val="000000">
                      <a:alpha val="43137"/>
                    </a:srgbClr>
                  </a:outerShdw>
                </a:effectLst>
              </a:rPr>
              <a:t>ORGANIZATION</a:t>
            </a:r>
            <a:endParaRPr lang="en-US" altLang="ar-SA" sz="1400" dirty="0">
              <a:solidFill>
                <a:srgbClr val="0070C0"/>
              </a:solidFill>
              <a:effectLst>
                <a:outerShdw blurRad="38100" dist="38100" dir="2700000" algn="tl">
                  <a:srgbClr val="000000">
                    <a:alpha val="43137"/>
                  </a:srgbClr>
                </a:outerShdw>
              </a:effectLst>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119336" y="755576"/>
            <a:ext cx="11881319" cy="7848302"/>
          </a:xfrm>
          <a:prstGeom prst="rect">
            <a:avLst/>
          </a:prstGeom>
          <a:noFill/>
        </p:spPr>
        <p:txBody>
          <a:bodyPr wrap="square" rtlCol="0">
            <a:spAutoFit/>
          </a:bodyPr>
          <a:lstStyle/>
          <a:p>
            <a:r>
              <a:rPr lang="en-US" sz="1800" dirty="0">
                <a:latin typeface="Candara" panose="020E0502030303020204" pitchFamily="34" charset="0"/>
              </a:rPr>
              <a:t>We need to distinguish at the outset the </a:t>
            </a:r>
            <a:r>
              <a:rPr lang="en-US" sz="1800" b="1" dirty="0">
                <a:latin typeface="Candara" panose="020E0502030303020204" pitchFamily="34" charset="0"/>
              </a:rPr>
              <a:t>difference</a:t>
            </a:r>
            <a:r>
              <a:rPr lang="en-US" sz="1800" dirty="0">
                <a:latin typeface="Candara" panose="020E0502030303020204" pitchFamily="34" charset="0"/>
              </a:rPr>
              <a:t> between </a:t>
            </a:r>
            <a:r>
              <a:rPr lang="en-US" sz="1800" b="1" dirty="0">
                <a:latin typeface="Candara" panose="020E0502030303020204" pitchFamily="34" charset="0"/>
              </a:rPr>
              <a:t>network management </a:t>
            </a:r>
            <a:r>
              <a:rPr lang="en-US" sz="1800" dirty="0">
                <a:latin typeface="Candara" panose="020E0502030303020204" pitchFamily="34" charset="0"/>
              </a:rPr>
              <a:t>and network </a:t>
            </a:r>
            <a:r>
              <a:rPr lang="en-US" sz="1800" dirty="0" smtClean="0">
                <a:latin typeface="Candara" panose="020E0502030303020204" pitchFamily="34" charset="0"/>
              </a:rPr>
              <a:t>system and </a:t>
            </a:r>
            <a:r>
              <a:rPr lang="en-US" sz="1800" b="1" dirty="0">
                <a:latin typeface="Candara" panose="020E0502030303020204" pitchFamily="34" charset="0"/>
              </a:rPr>
              <a:t>service management</a:t>
            </a:r>
            <a:r>
              <a:rPr lang="en-US" sz="1800" dirty="0">
                <a:latin typeface="Candara" panose="020E0502030303020204" pitchFamily="34" charset="0"/>
              </a:rPr>
              <a:t>. </a:t>
            </a:r>
            <a:endParaRPr lang="en-US" sz="1800" dirty="0" smtClean="0">
              <a:latin typeface="Candara" panose="020E0502030303020204" pitchFamily="34" charset="0"/>
            </a:endParaRPr>
          </a:p>
          <a:p>
            <a:r>
              <a:rPr lang="en-US" sz="1800" dirty="0" smtClean="0">
                <a:latin typeface="Candara" panose="020E0502030303020204" pitchFamily="34" charset="0"/>
              </a:rPr>
              <a:t>We </a:t>
            </a:r>
            <a:r>
              <a:rPr lang="en-US" sz="1800" dirty="0">
                <a:latin typeface="Candara" panose="020E0502030303020204" pitchFamily="34" charset="0"/>
              </a:rPr>
              <a:t>can </a:t>
            </a:r>
            <a:r>
              <a:rPr lang="en-US" sz="1800" dirty="0" smtClean="0">
                <a:latin typeface="Candara" panose="020E0502030303020204" pitchFamily="34" charset="0"/>
              </a:rPr>
              <a:t>generalize system </a:t>
            </a:r>
            <a:r>
              <a:rPr lang="en-US" sz="1800" dirty="0">
                <a:latin typeface="Candara" panose="020E0502030303020204" pitchFamily="34" charset="0"/>
              </a:rPr>
              <a:t>and service management as the management of systems and system resources in the </a:t>
            </a:r>
            <a:r>
              <a:rPr lang="en-US" sz="1800" dirty="0" smtClean="0">
                <a:latin typeface="Candara" panose="020E0502030303020204" pitchFamily="34" charset="0"/>
              </a:rPr>
              <a:t>network and </a:t>
            </a:r>
            <a:r>
              <a:rPr lang="en-US" sz="1800" dirty="0">
                <a:latin typeface="Candara" panose="020E0502030303020204" pitchFamily="34" charset="0"/>
              </a:rPr>
              <a:t>services offered by the network. </a:t>
            </a:r>
            <a:endParaRPr lang="en-US" sz="1800" dirty="0" smtClean="0">
              <a:latin typeface="Candara" panose="020E0502030303020204" pitchFamily="34" charset="0"/>
            </a:endParaRPr>
          </a:p>
          <a:p>
            <a:endParaRPr lang="en-US" sz="1800" b="1" dirty="0" smtClean="0">
              <a:solidFill>
                <a:srgbClr val="0070C0"/>
              </a:solidFill>
              <a:latin typeface="Candara" panose="020E0502030303020204" pitchFamily="34" charset="0"/>
            </a:endParaRPr>
          </a:p>
          <a:p>
            <a:r>
              <a:rPr lang="en-US" sz="1800" b="1" dirty="0" smtClean="0">
                <a:solidFill>
                  <a:srgbClr val="0070C0"/>
                </a:solidFill>
                <a:latin typeface="Candara" panose="020E0502030303020204" pitchFamily="34" charset="0"/>
              </a:rPr>
              <a:t>Network management </a:t>
            </a:r>
            <a:r>
              <a:rPr lang="en-US" sz="1800" dirty="0" smtClean="0">
                <a:latin typeface="Candara" panose="020E0502030303020204" pitchFamily="34" charset="0"/>
              </a:rPr>
              <a:t>is </a:t>
            </a:r>
            <a:r>
              <a:rPr lang="en-US" sz="1800" dirty="0">
                <a:latin typeface="Candara" panose="020E0502030303020204" pitchFamily="34" charset="0"/>
              </a:rPr>
              <a:t>concerned with network resources </a:t>
            </a:r>
            <a:r>
              <a:rPr lang="en-US" sz="1800" dirty="0" smtClean="0">
                <a:latin typeface="Candara" panose="020E0502030303020204" pitchFamily="34" charset="0"/>
              </a:rPr>
              <a:t>such as </a:t>
            </a:r>
            <a:r>
              <a:rPr lang="en-US" sz="1800" dirty="0">
                <a:latin typeface="Candara" panose="020E0502030303020204" pitchFamily="34" charset="0"/>
              </a:rPr>
              <a:t>hubs, switches, bridges, routers, and gateways, and the connectivity </a:t>
            </a:r>
            <a:r>
              <a:rPr lang="en-US" sz="1800" dirty="0" smtClean="0">
                <a:latin typeface="Candara" panose="020E0502030303020204" pitchFamily="34" charset="0"/>
              </a:rPr>
              <a:t>among </a:t>
            </a:r>
            <a:r>
              <a:rPr lang="en-US" sz="1800" dirty="0">
                <a:latin typeface="Candara" panose="020E0502030303020204" pitchFamily="34" charset="0"/>
              </a:rPr>
              <a:t>them via a network. </a:t>
            </a:r>
            <a:r>
              <a:rPr lang="en-US" sz="1800" dirty="0" smtClean="0">
                <a:latin typeface="Candara" panose="020E0502030303020204" pitchFamily="34" charset="0"/>
              </a:rPr>
              <a:t>It also </a:t>
            </a:r>
            <a:r>
              <a:rPr lang="en-US" sz="1800" dirty="0">
                <a:latin typeface="Candara" panose="020E0502030303020204" pitchFamily="34" charset="0"/>
              </a:rPr>
              <a:t>addresses end-to-end connectivity between any two processors (not application processes) in </a:t>
            </a:r>
            <a:r>
              <a:rPr lang="en-US" sz="1800" dirty="0" smtClean="0">
                <a:latin typeface="Candara" panose="020E0502030303020204" pitchFamily="34" charset="0"/>
              </a:rPr>
              <a:t>the network</a:t>
            </a:r>
            <a:r>
              <a:rPr lang="en-US" sz="1800" dirty="0">
                <a:latin typeface="Candara" panose="020E0502030303020204" pitchFamily="34" charset="0"/>
              </a:rPr>
              <a:t>.</a:t>
            </a:r>
          </a:p>
          <a:p>
            <a:endParaRPr lang="en-US" sz="1800" dirty="0" smtClean="0">
              <a:latin typeface="Candara" panose="020E0502030303020204" pitchFamily="34" charset="0"/>
            </a:endParaRPr>
          </a:p>
          <a:p>
            <a:r>
              <a:rPr lang="en-US" sz="1800" dirty="0" smtClean="0">
                <a:latin typeface="Candara" panose="020E0502030303020204" pitchFamily="34" charset="0"/>
              </a:rPr>
              <a:t>As </a:t>
            </a:r>
            <a:r>
              <a:rPr lang="en-US" sz="1800" dirty="0">
                <a:latin typeface="Candara" panose="020E0502030303020204" pitchFamily="34" charset="0"/>
              </a:rPr>
              <a:t>we saw in Section 1.1,a network consists of network components and their interconnection. </a:t>
            </a:r>
            <a:r>
              <a:rPr lang="en-US" sz="1800" dirty="0" smtClean="0">
                <a:latin typeface="Candara" panose="020E0502030303020204" pitchFamily="34" charset="0"/>
              </a:rPr>
              <a:t>Each vendor</a:t>
            </a:r>
            <a:r>
              <a:rPr lang="en-US" sz="1800" dirty="0">
                <a:latin typeface="Candara" panose="020E0502030303020204" pitchFamily="34" charset="0"/>
              </a:rPr>
              <a:t>, who manufactures a network component or a set of network components, is best qualified </a:t>
            </a:r>
            <a:r>
              <a:rPr lang="en-US" sz="1800" dirty="0" smtClean="0">
                <a:latin typeface="Candara" panose="020E0502030303020204" pitchFamily="34" charset="0"/>
              </a:rPr>
              <a:t>to develop </a:t>
            </a:r>
            <a:r>
              <a:rPr lang="en-US" sz="1800" dirty="0">
                <a:latin typeface="Candara" panose="020E0502030303020204" pitchFamily="34" charset="0"/>
              </a:rPr>
              <a:t>an NMS to manage that product or set of products. This involves getting data from each </a:t>
            </a:r>
            <a:r>
              <a:rPr lang="en-US" sz="1800" dirty="0" smtClean="0">
                <a:latin typeface="Candara" panose="020E0502030303020204" pitchFamily="34" charset="0"/>
              </a:rPr>
              <a:t>instance </a:t>
            </a:r>
            <a:r>
              <a:rPr lang="en-US" sz="1800" dirty="0">
                <a:latin typeface="Candara" panose="020E0502030303020204" pitchFamily="34" charset="0"/>
              </a:rPr>
              <a:t>of that component in the network to one or more centralized locations and displaying their </a:t>
            </a:r>
            <a:r>
              <a:rPr lang="en-US" sz="1800" dirty="0" smtClean="0">
                <a:latin typeface="Candara" panose="020E0502030303020204" pitchFamily="34" charset="0"/>
              </a:rPr>
              <a:t>status on </a:t>
            </a:r>
            <a:r>
              <a:rPr lang="en-US" sz="1800" dirty="0">
                <a:latin typeface="Candara" panose="020E0502030303020204" pitchFamily="34" charset="0"/>
              </a:rPr>
              <a:t>an NMS; for example, failure of a bridge. This would set up an alarm in the NMS to alert </a:t>
            </a:r>
            <a:r>
              <a:rPr lang="en-US" sz="1800" dirty="0" smtClean="0">
                <a:latin typeface="Candara" panose="020E0502030303020204" pitchFamily="34" charset="0"/>
              </a:rPr>
              <a:t>operations personnel </a:t>
            </a:r>
            <a:r>
              <a:rPr lang="en-US" sz="1800" dirty="0">
                <a:latin typeface="Candara" panose="020E0502030303020204" pitchFamily="34" charset="0"/>
              </a:rPr>
              <a:t>of the failure. This would enable operations personnel to follow up on the problem and </a:t>
            </a:r>
            <a:r>
              <a:rPr lang="en-US" sz="1800" dirty="0" smtClean="0">
                <a:latin typeface="Candara" panose="020E0502030303020204" pitchFamily="34" charset="0"/>
              </a:rPr>
              <a:t>restore service</a:t>
            </a:r>
            <a:r>
              <a:rPr lang="en-US" sz="1800" dirty="0">
                <a:latin typeface="Candara" panose="020E0502030303020204" pitchFamily="34" charset="0"/>
              </a:rPr>
              <a:t>, even before the user calls in a complaint.</a:t>
            </a:r>
          </a:p>
          <a:p>
            <a:endParaRPr lang="en-US" sz="1800" dirty="0" smtClean="0">
              <a:latin typeface="Candara" panose="020E0502030303020204" pitchFamily="34" charset="0"/>
            </a:endParaRPr>
          </a:p>
          <a:p>
            <a:r>
              <a:rPr lang="en-US" sz="1800" dirty="0" smtClean="0">
                <a:latin typeface="Candara" panose="020E0502030303020204" pitchFamily="34" charset="0"/>
              </a:rPr>
              <a:t>There </a:t>
            </a:r>
            <a:r>
              <a:rPr lang="en-US" sz="1800" dirty="0">
                <a:latin typeface="Candara" panose="020E0502030303020204" pitchFamily="34" charset="0"/>
              </a:rPr>
              <a:t>is need for an NMS to manage all the </a:t>
            </a:r>
            <a:r>
              <a:rPr lang="en-US" sz="1800" dirty="0">
                <a:solidFill>
                  <a:srgbClr val="CC9900"/>
                </a:solidFill>
                <a:latin typeface="Candara" panose="020E0502030303020204" pitchFamily="34" charset="0"/>
              </a:rPr>
              <a:t>components</a:t>
            </a:r>
            <a:r>
              <a:rPr lang="en-US" sz="1800" dirty="0">
                <a:latin typeface="Candara" panose="020E0502030303020204" pitchFamily="34" charset="0"/>
              </a:rPr>
              <a:t> that are connected to a </a:t>
            </a:r>
            <a:r>
              <a:rPr lang="en-US" sz="1800" dirty="0" smtClean="0">
                <a:latin typeface="Candara" panose="020E0502030303020204" pitchFamily="34" charset="0"/>
              </a:rPr>
              <a:t>network. </a:t>
            </a:r>
            <a:r>
              <a:rPr lang="en-US" sz="1800" dirty="0" smtClean="0">
                <a:solidFill>
                  <a:srgbClr val="0070C0"/>
                </a:solidFill>
                <a:latin typeface="Candara" panose="020E0502030303020204" pitchFamily="34" charset="0"/>
              </a:rPr>
              <a:t>Again</a:t>
            </a:r>
            <a:r>
              <a:rPr lang="en-US" sz="1800" dirty="0">
                <a:latin typeface="Candara" panose="020E0502030303020204" pitchFamily="34" charset="0"/>
              </a:rPr>
              <a:t>, it is relatively simple for a vendor to develop an NMS to manage a network comprising </a:t>
            </a:r>
            <a:r>
              <a:rPr lang="en-US" sz="1800" dirty="0" smtClean="0">
                <a:latin typeface="Candara" panose="020E0502030303020204" pitchFamily="34" charset="0"/>
              </a:rPr>
              <a:t>only their </a:t>
            </a:r>
            <a:r>
              <a:rPr lang="en-US" sz="1800" dirty="0">
                <a:latin typeface="Candara" panose="020E0502030303020204" pitchFamily="34" charset="0"/>
              </a:rPr>
              <a:t>components. However, a user, such as a global corporation, buys components from many </a:t>
            </a:r>
            <a:r>
              <a:rPr lang="en-US" sz="1800" dirty="0" smtClean="0">
                <a:latin typeface="Candara" panose="020E0502030303020204" pitchFamily="34" charset="0"/>
              </a:rPr>
              <a:t>different vendors</a:t>
            </a:r>
            <a:r>
              <a:rPr lang="en-US" sz="1800" dirty="0">
                <a:latin typeface="Candara" panose="020E0502030303020204" pitchFamily="34" charset="0"/>
              </a:rPr>
              <a:t>, and the information systems manager of the corporation has the responsibility of </a:t>
            </a:r>
            <a:r>
              <a:rPr lang="en-US" sz="1800" dirty="0" smtClean="0">
                <a:latin typeface="Candara" panose="020E0502030303020204" pitchFamily="34" charset="0"/>
              </a:rPr>
              <a:t>maintaining </a:t>
            </a:r>
            <a:r>
              <a:rPr lang="en-US" sz="1800" dirty="0">
                <a:latin typeface="Candara" panose="020E0502030303020204" pitchFamily="34" charset="0"/>
              </a:rPr>
              <a:t>the network of </a:t>
            </a:r>
            <a:r>
              <a:rPr lang="en-US" sz="1800" b="1" dirty="0">
                <a:latin typeface="Candara" panose="020E0502030303020204" pitchFamily="34" charset="0"/>
              </a:rPr>
              <a:t>all vendor</a:t>
            </a:r>
            <a:r>
              <a:rPr lang="en-US" sz="1800" dirty="0">
                <a:latin typeface="Candara" panose="020E0502030303020204" pitchFamily="34" charset="0"/>
              </a:rPr>
              <a:t> components. This might require the installation of multiple NMSs </a:t>
            </a:r>
            <a:r>
              <a:rPr lang="en-US" sz="1800" dirty="0" smtClean="0">
                <a:latin typeface="Candara" panose="020E0502030303020204" pitchFamily="34" charset="0"/>
              </a:rPr>
              <a:t>for an enterprise or an NMS that can manage multiple vendor components of a network. </a:t>
            </a:r>
          </a:p>
          <a:p>
            <a:endParaRPr lang="en-US" sz="1800" dirty="0">
              <a:latin typeface="Candara" panose="020E0502030303020204" pitchFamily="34" charset="0"/>
            </a:endParaRPr>
          </a:p>
          <a:p>
            <a:r>
              <a:rPr lang="en-US" sz="1800" dirty="0" smtClean="0">
                <a:latin typeface="Candara" panose="020E0502030303020204" pitchFamily="34" charset="0"/>
              </a:rPr>
              <a:t>Thus, common management system, as well as the integration of different management systems and the interoperability between them, has played a major role in the network management arena. </a:t>
            </a:r>
          </a:p>
          <a:p>
            <a:endParaRPr lang="en-US" sz="1800" b="1" dirty="0">
              <a:latin typeface="Candara" panose="020E0502030303020204" pitchFamily="34" charset="0"/>
            </a:endParaRPr>
          </a:p>
          <a:p>
            <a:r>
              <a:rPr lang="en-US" sz="1800" b="1" dirty="0" smtClean="0">
                <a:latin typeface="Candara" panose="020E0502030303020204" pitchFamily="34" charset="0"/>
              </a:rPr>
              <a:t>Standards</a:t>
            </a:r>
            <a:r>
              <a:rPr lang="en-US" sz="1800" dirty="0" smtClean="0">
                <a:latin typeface="Candara" panose="020E0502030303020204" pitchFamily="34" charset="0"/>
              </a:rPr>
              <a:t> organizations and industrial communities have established standards for this purpose, which are still evolving. The two major management standards are the </a:t>
            </a:r>
            <a:r>
              <a:rPr lang="en-US" sz="1800" b="1" dirty="0" smtClean="0">
                <a:solidFill>
                  <a:srgbClr val="0070C0"/>
                </a:solidFill>
                <a:latin typeface="Candara" panose="020E0502030303020204" pitchFamily="34" charset="0"/>
              </a:rPr>
              <a:t>Internet developed</a:t>
            </a:r>
            <a:r>
              <a:rPr lang="en-US" sz="1800" dirty="0" smtClean="0">
                <a:solidFill>
                  <a:srgbClr val="0070C0"/>
                </a:solidFill>
                <a:latin typeface="Candara" panose="020E0502030303020204" pitchFamily="34" charset="0"/>
              </a:rPr>
              <a:t> </a:t>
            </a:r>
            <a:r>
              <a:rPr lang="en-US" sz="1800" dirty="0" smtClean="0">
                <a:latin typeface="Candara" panose="020E0502030303020204" pitchFamily="34" charset="0"/>
              </a:rPr>
              <a:t>by the </a:t>
            </a:r>
            <a:r>
              <a:rPr lang="en-US" sz="1800" b="1" dirty="0" smtClean="0">
                <a:latin typeface="Candara" panose="020E0502030303020204" pitchFamily="34" charset="0"/>
              </a:rPr>
              <a:t>Internet Engineering Task Force</a:t>
            </a:r>
            <a:r>
              <a:rPr lang="en-US" sz="1800" dirty="0" smtClean="0">
                <a:latin typeface="Candara" panose="020E0502030303020204" pitchFamily="34" charset="0"/>
              </a:rPr>
              <a:t> (</a:t>
            </a:r>
            <a:r>
              <a:rPr lang="en-US" sz="1800" b="1" dirty="0" smtClean="0">
                <a:latin typeface="Candara" panose="020E0502030303020204" pitchFamily="34" charset="0"/>
              </a:rPr>
              <a:t>IETF</a:t>
            </a:r>
            <a:r>
              <a:rPr lang="en-US" sz="1800" dirty="0" smtClean="0">
                <a:latin typeface="Candara" panose="020E0502030303020204" pitchFamily="34" charset="0"/>
              </a:rPr>
              <a:t>) and </a:t>
            </a:r>
            <a:r>
              <a:rPr lang="en-US" sz="1800" b="1" dirty="0" smtClean="0">
                <a:solidFill>
                  <a:srgbClr val="0070C0"/>
                </a:solidFill>
                <a:latin typeface="Candara" panose="020E0502030303020204" pitchFamily="34" charset="0"/>
              </a:rPr>
              <a:t>OSI developed</a:t>
            </a:r>
            <a:r>
              <a:rPr lang="en-US" sz="1800" dirty="0" smtClean="0">
                <a:solidFill>
                  <a:srgbClr val="0070C0"/>
                </a:solidFill>
                <a:latin typeface="Candara" panose="020E0502030303020204" pitchFamily="34" charset="0"/>
              </a:rPr>
              <a:t> </a:t>
            </a:r>
            <a:r>
              <a:rPr lang="en-US" sz="1800" dirty="0" smtClean="0">
                <a:latin typeface="Candara" panose="020E0502030303020204" pitchFamily="34" charset="0"/>
              </a:rPr>
              <a:t>by the </a:t>
            </a:r>
            <a:r>
              <a:rPr lang="en-US" sz="1800" b="1" dirty="0" smtClean="0">
                <a:latin typeface="Candara" panose="020E0502030303020204" pitchFamily="34" charset="0"/>
              </a:rPr>
              <a:t>ISO.</a:t>
            </a:r>
            <a:r>
              <a:rPr lang="en-US" sz="1800" dirty="0" smtClean="0">
                <a:latin typeface="Candara" panose="020E0502030303020204" pitchFamily="34" charset="0"/>
              </a:rPr>
              <a:t> </a:t>
            </a:r>
            <a:endParaRPr lang="en-US" sz="1800" dirty="0">
              <a:latin typeface="Candara" panose="020E0502030303020204" pitchFamily="34" charset="0"/>
            </a:endParaRPr>
          </a:p>
        </p:txBody>
      </p:sp>
    </p:spTree>
    <p:extLst>
      <p:ext uri="{BB962C8B-B14F-4D97-AF65-F5344CB8AC3E}">
        <p14:creationId xmlns:p14="http://schemas.microsoft.com/office/powerpoint/2010/main" val="242399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400" b="1" dirty="0" smtClean="0">
                <a:solidFill>
                  <a:srgbClr val="0070C0"/>
                </a:solidFill>
              </a:rPr>
              <a:t>1.10</a:t>
            </a:r>
            <a:r>
              <a:rPr lang="en-US" altLang="ar-SA" sz="2400" dirty="0" smtClean="0">
                <a:solidFill>
                  <a:srgbClr val="00B0F0"/>
                </a:solidFill>
              </a:rPr>
              <a:t> </a:t>
            </a:r>
            <a:r>
              <a:rPr lang="en-US" altLang="ar-SA" b="1" dirty="0" smtClean="0">
                <a:solidFill>
                  <a:srgbClr val="0070C0"/>
                </a:solidFill>
              </a:rPr>
              <a:t>NETWORK </a:t>
            </a:r>
            <a:r>
              <a:rPr lang="en-US" altLang="ar-SA" b="1" dirty="0">
                <a:solidFill>
                  <a:srgbClr val="0070C0"/>
                </a:solidFill>
              </a:rPr>
              <a:t>MANAGEMENT </a:t>
            </a:r>
            <a:r>
              <a:rPr lang="en-US" altLang="ar-SA" b="1" dirty="0">
                <a:solidFill>
                  <a:srgbClr val="0070C0"/>
                </a:solidFill>
                <a:effectLst>
                  <a:outerShdw blurRad="38100" dist="38100" dir="2700000" algn="tl">
                    <a:srgbClr val="000000">
                      <a:alpha val="43137"/>
                    </a:srgbClr>
                  </a:outerShdw>
                </a:effectLst>
              </a:rPr>
              <a:t>ARCHITECTURE</a:t>
            </a:r>
            <a:r>
              <a:rPr lang="en-US" altLang="ar-SA" b="1" dirty="0">
                <a:solidFill>
                  <a:srgbClr val="0070C0"/>
                </a:solidFill>
              </a:rPr>
              <a:t> </a:t>
            </a:r>
            <a:r>
              <a:rPr lang="en-US" altLang="ar-SA" b="1" dirty="0" smtClean="0">
                <a:solidFill>
                  <a:srgbClr val="0070C0"/>
                </a:solidFill>
              </a:rPr>
              <a:t>AND </a:t>
            </a:r>
            <a:r>
              <a:rPr lang="en-US" altLang="ar-SA" b="1" dirty="0" smtClean="0">
                <a:solidFill>
                  <a:srgbClr val="0070C0"/>
                </a:solidFill>
                <a:effectLst>
                  <a:outerShdw blurRad="38100" dist="38100" dir="2700000" algn="tl">
                    <a:srgbClr val="000000">
                      <a:alpha val="43137"/>
                    </a:srgbClr>
                  </a:outerShdw>
                </a:effectLst>
              </a:rPr>
              <a:t>ORGANIZATION </a:t>
            </a:r>
            <a:r>
              <a:rPr lang="en-US" altLang="ar-SA" sz="1800" dirty="0" smtClean="0">
                <a:solidFill>
                  <a:srgbClr val="0070C0"/>
                </a:solidFill>
                <a:effectLst>
                  <a:outerShdw blurRad="38100" dist="38100" dir="2700000" algn="tl">
                    <a:srgbClr val="000000">
                      <a:alpha val="43137"/>
                    </a:srgbClr>
                  </a:outerShdw>
                </a:effectLst>
              </a:rPr>
              <a:t>(cont.)</a:t>
            </a:r>
            <a:endParaRPr lang="en-US" altLang="ar-SA" sz="1200" dirty="0">
              <a:solidFill>
                <a:srgbClr val="0070C0"/>
              </a:solidFill>
              <a:effectLst>
                <a:outerShdw blurRad="38100" dist="38100" dir="2700000" algn="tl">
                  <a:srgbClr val="000000">
                    <a:alpha val="43137"/>
                  </a:srgbClr>
                </a:outerShdw>
              </a:effectLst>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119336" y="1043608"/>
            <a:ext cx="12072664" cy="2554545"/>
          </a:xfrm>
          <a:prstGeom prst="rect">
            <a:avLst/>
          </a:prstGeom>
          <a:noFill/>
        </p:spPr>
        <p:txBody>
          <a:bodyPr wrap="square" rtlCol="0">
            <a:spAutoFit/>
          </a:bodyPr>
          <a:lstStyle/>
          <a:p>
            <a:r>
              <a:rPr lang="en-US" b="1" dirty="0">
                <a:solidFill>
                  <a:srgbClr val="0070C0"/>
                </a:solidFill>
                <a:latin typeface="Candara" panose="020E0502030303020204" pitchFamily="34" charset="0"/>
              </a:rPr>
              <a:t>Network management dumbbell architecture</a:t>
            </a:r>
            <a:r>
              <a:rPr lang="en-US" dirty="0">
                <a:latin typeface="Candara" panose="020E0502030303020204" pitchFamily="34" charset="0"/>
              </a:rPr>
              <a:t> for interoperability is shown in </a:t>
            </a:r>
            <a:r>
              <a:rPr lang="en-US" b="1" dirty="0">
                <a:latin typeface="Candara" panose="020E0502030303020204" pitchFamily="34" charset="0"/>
              </a:rPr>
              <a:t>Figure 1 .24(a) </a:t>
            </a:r>
            <a:r>
              <a:rPr lang="en-US" dirty="0" smtClean="0">
                <a:latin typeface="Candara" panose="020E0502030303020204" pitchFamily="34" charset="0"/>
              </a:rPr>
              <a:t>where </a:t>
            </a:r>
            <a:r>
              <a:rPr lang="en-US" b="1" dirty="0" smtClean="0">
                <a:latin typeface="Candara" panose="020E0502030303020204" pitchFamily="34" charset="0"/>
              </a:rPr>
              <a:t>two </a:t>
            </a:r>
            <a:r>
              <a:rPr lang="en-US" b="1" dirty="0">
                <a:latin typeface="Candara" panose="020E0502030303020204" pitchFamily="34" charset="0"/>
              </a:rPr>
              <a:t>vendor </a:t>
            </a:r>
            <a:r>
              <a:rPr lang="en-US" dirty="0">
                <a:latin typeface="Candara" panose="020E0502030303020204" pitchFamily="34" charset="0"/>
              </a:rPr>
              <a:t>systems A and B exchange common management messages. The messages consist </a:t>
            </a:r>
            <a:r>
              <a:rPr lang="en-US" dirty="0" smtClean="0">
                <a:latin typeface="Candara" panose="020E0502030303020204" pitchFamily="34" charset="0"/>
              </a:rPr>
              <a:t>of management </a:t>
            </a:r>
            <a:r>
              <a:rPr lang="en-US" dirty="0">
                <a:latin typeface="Candara" panose="020E0502030303020204" pitchFamily="34" charset="0"/>
              </a:rPr>
              <a:t>information data (type, id, and status of managed objects, etc.) and management </a:t>
            </a:r>
            <a:r>
              <a:rPr lang="en-US" dirty="0" smtClean="0">
                <a:latin typeface="Candara" panose="020E0502030303020204" pitchFamily="34" charset="0"/>
              </a:rPr>
              <a:t>controls (setting </a:t>
            </a:r>
            <a:r>
              <a:rPr lang="en-US" dirty="0">
                <a:latin typeface="Candara" panose="020E0502030303020204" pitchFamily="34" charset="0"/>
              </a:rPr>
              <a:t>and changing configuration of an object). The protocols and services associated with </a:t>
            </a:r>
            <a:r>
              <a:rPr lang="en-US" b="1" dirty="0" smtClean="0">
                <a:latin typeface="Candara" panose="020E0502030303020204" pitchFamily="34" charset="0"/>
              </a:rPr>
              <a:t>dumb bell </a:t>
            </a:r>
            <a:r>
              <a:rPr lang="en-US" b="1" dirty="0">
                <a:latin typeface="Candara" panose="020E0502030303020204" pitchFamily="34" charset="0"/>
              </a:rPr>
              <a:t>architecture </a:t>
            </a:r>
            <a:r>
              <a:rPr lang="en-US" dirty="0">
                <a:latin typeface="Candara" panose="020E0502030303020204" pitchFamily="34" charset="0"/>
              </a:rPr>
              <a:t>are presented in </a:t>
            </a:r>
            <a:r>
              <a:rPr lang="en-US" b="1" dirty="0">
                <a:latin typeface="Candara" panose="020E0502030303020204" pitchFamily="34" charset="0"/>
              </a:rPr>
              <a:t>Figure 1.24(b). </a:t>
            </a:r>
            <a:r>
              <a:rPr lang="en-US" dirty="0">
                <a:latin typeface="Candara" panose="020E0502030303020204" pitchFamily="34" charset="0"/>
              </a:rPr>
              <a:t>Application services are the </a:t>
            </a:r>
            <a:r>
              <a:rPr lang="en-US" dirty="0" smtClean="0">
                <a:latin typeface="Candara" panose="020E0502030303020204" pitchFamily="34" charset="0"/>
              </a:rPr>
              <a:t>management-related applications </a:t>
            </a:r>
            <a:r>
              <a:rPr lang="en-US" dirty="0">
                <a:latin typeface="Candara" panose="020E0502030303020204" pitchFamily="34" charset="0"/>
              </a:rPr>
              <a:t>such as fault and configuration management. Management protocols are CMIP for </a:t>
            </a:r>
            <a:r>
              <a:rPr lang="en-US" dirty="0" smtClean="0">
                <a:latin typeface="Candara" panose="020E0502030303020204" pitchFamily="34" charset="0"/>
              </a:rPr>
              <a:t>the OSI </a:t>
            </a:r>
            <a:r>
              <a:rPr lang="en-US" dirty="0">
                <a:latin typeface="Candara" panose="020E0502030303020204" pitchFamily="34" charset="0"/>
              </a:rPr>
              <a:t>model and SNMP for the Internet model. Transport protocols are the first four OSI layers </a:t>
            </a:r>
            <a:r>
              <a:rPr lang="en-US" dirty="0" smtClean="0">
                <a:latin typeface="Candara" panose="020E0502030303020204" pitchFamily="34" charset="0"/>
              </a:rPr>
              <a:t>for the </a:t>
            </a:r>
            <a:r>
              <a:rPr lang="en-US" dirty="0">
                <a:latin typeface="Candara" panose="020E0502030303020204" pitchFamily="34" charset="0"/>
              </a:rPr>
              <a:t>OSI model and TCP/IP over any of the first two layers for the Internet model</a:t>
            </a:r>
            <a:r>
              <a:rPr lang="en-US" dirty="0" smtClean="0">
                <a:latin typeface="Candara" panose="020E0502030303020204" pitchFamily="34" charset="0"/>
              </a:rPr>
              <a:t>.</a:t>
            </a:r>
            <a:endParaRPr lang="en-US" dirty="0">
              <a:latin typeface="Candara" panose="020E0502030303020204"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215850" y="3347864"/>
            <a:ext cx="7478917" cy="5472608"/>
          </a:xfrm>
          <a:prstGeom prst="rect">
            <a:avLst/>
          </a:prstGeom>
        </p:spPr>
      </p:pic>
      <p:sp>
        <p:nvSpPr>
          <p:cNvPr id="7" name="Shape 550"/>
          <p:cNvSpPr txBox="1"/>
          <p:nvPr/>
        </p:nvSpPr>
        <p:spPr>
          <a:xfrm>
            <a:off x="285031" y="4788024"/>
            <a:ext cx="3930819" cy="1601141"/>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b="1" dirty="0">
                <a:solidFill>
                  <a:srgbClr val="0070C0"/>
                </a:solidFill>
                <a:latin typeface="Candara" panose="020E0502030303020204" pitchFamily="34" charset="0"/>
                <a:ea typeface="Arial"/>
                <a:cs typeface="Arial"/>
                <a:sym typeface="Arial"/>
              </a:rPr>
              <a:t>Dumbbell </a:t>
            </a:r>
            <a:r>
              <a:rPr lang="en-US" b="1" dirty="0" smtClean="0">
                <a:solidFill>
                  <a:srgbClr val="0070C0"/>
                </a:solidFill>
                <a:latin typeface="Candara" panose="020E0502030303020204" pitchFamily="34" charset="0"/>
                <a:ea typeface="Arial"/>
                <a:cs typeface="Arial"/>
                <a:sym typeface="Arial"/>
              </a:rPr>
              <a:t>Architecture</a:t>
            </a:r>
          </a:p>
          <a:p>
            <a:pPr>
              <a:spcBef>
                <a:spcPts val="0"/>
              </a:spcBef>
              <a:spcAft>
                <a:spcPts val="0"/>
              </a:spcAft>
              <a:buClr>
                <a:schemeClr val="dk1"/>
              </a:buClr>
              <a:buSzPct val="25000"/>
              <a:defRPr/>
            </a:pPr>
            <a:r>
              <a:rPr lang="en-US" dirty="0">
                <a:solidFill>
                  <a:schemeClr val="dk1"/>
                </a:solidFill>
                <a:latin typeface="Candara" panose="020E0502030303020204" pitchFamily="34" charset="0"/>
                <a:ea typeface="Arial"/>
                <a:cs typeface="Arial"/>
                <a:sym typeface="Arial"/>
              </a:rPr>
              <a:t>Message exchange between </a:t>
            </a:r>
            <a:r>
              <a:rPr lang="en-US" dirty="0" smtClean="0">
                <a:solidFill>
                  <a:schemeClr val="dk1"/>
                </a:solidFill>
                <a:latin typeface="Candara" panose="020E0502030303020204" pitchFamily="34" charset="0"/>
                <a:ea typeface="Arial"/>
                <a:cs typeface="Arial"/>
                <a:sym typeface="Arial"/>
              </a:rPr>
              <a:t>NMSs managing different </a:t>
            </a:r>
            <a:r>
              <a:rPr lang="en-US" dirty="0">
                <a:solidFill>
                  <a:schemeClr val="dk1"/>
                </a:solidFill>
                <a:latin typeface="Candara" panose="020E0502030303020204" pitchFamily="34" charset="0"/>
                <a:ea typeface="Arial"/>
                <a:cs typeface="Arial"/>
                <a:sym typeface="Arial"/>
              </a:rPr>
              <a:t>domains</a:t>
            </a:r>
          </a:p>
          <a:p>
            <a:pPr>
              <a:spcBef>
                <a:spcPts val="0"/>
              </a:spcBef>
              <a:spcAft>
                <a:spcPts val="0"/>
              </a:spcAft>
              <a:buClr>
                <a:schemeClr val="dk1"/>
              </a:buClr>
              <a:buSzPct val="25000"/>
              <a:defRPr/>
            </a:pPr>
            <a:endParaRPr lang="en-US" b="1" dirty="0">
              <a:solidFill>
                <a:srgbClr val="0070C0"/>
              </a:solidFill>
              <a:latin typeface="Candara" panose="020E0502030303020204" pitchFamily="34" charset="0"/>
              <a:ea typeface="Arial"/>
              <a:cs typeface="Arial"/>
              <a:sym typeface="Arial"/>
            </a:endParaRPr>
          </a:p>
        </p:txBody>
      </p:sp>
    </p:spTree>
    <p:extLst>
      <p:ext uri="{BB962C8B-B14F-4D97-AF65-F5344CB8AC3E}">
        <p14:creationId xmlns:p14="http://schemas.microsoft.com/office/powerpoint/2010/main" val="3981196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400" b="1" dirty="0" smtClean="0">
                <a:solidFill>
                  <a:srgbClr val="0070C0"/>
                </a:solidFill>
              </a:rPr>
              <a:t>1.10</a:t>
            </a:r>
            <a:r>
              <a:rPr lang="en-US" altLang="ar-SA" sz="2400" dirty="0" smtClean="0">
                <a:solidFill>
                  <a:srgbClr val="00B0F0"/>
                </a:solidFill>
              </a:rPr>
              <a:t> </a:t>
            </a:r>
            <a:r>
              <a:rPr lang="en-US" altLang="ar-SA" b="1" dirty="0" smtClean="0">
                <a:solidFill>
                  <a:srgbClr val="0070C0"/>
                </a:solidFill>
              </a:rPr>
              <a:t>NETWORK </a:t>
            </a:r>
            <a:r>
              <a:rPr lang="en-US" altLang="ar-SA" b="1" dirty="0">
                <a:solidFill>
                  <a:srgbClr val="0070C0"/>
                </a:solidFill>
              </a:rPr>
              <a:t>MANAGEMENT </a:t>
            </a:r>
            <a:r>
              <a:rPr lang="en-US" altLang="ar-SA" b="1" dirty="0">
                <a:solidFill>
                  <a:srgbClr val="0070C0"/>
                </a:solidFill>
                <a:effectLst>
                  <a:outerShdw blurRad="38100" dist="38100" dir="2700000" algn="tl">
                    <a:srgbClr val="000000">
                      <a:alpha val="43137"/>
                    </a:srgbClr>
                  </a:outerShdw>
                </a:effectLst>
              </a:rPr>
              <a:t>ARCHITECTURE</a:t>
            </a:r>
            <a:r>
              <a:rPr lang="en-US" altLang="ar-SA" b="1" dirty="0">
                <a:solidFill>
                  <a:srgbClr val="0070C0"/>
                </a:solidFill>
              </a:rPr>
              <a:t> </a:t>
            </a:r>
            <a:r>
              <a:rPr lang="en-US" altLang="ar-SA" b="1" dirty="0" smtClean="0">
                <a:solidFill>
                  <a:srgbClr val="0070C0"/>
                </a:solidFill>
              </a:rPr>
              <a:t>AND </a:t>
            </a:r>
            <a:r>
              <a:rPr lang="en-US" altLang="ar-SA" b="1" dirty="0" smtClean="0">
                <a:solidFill>
                  <a:srgbClr val="0070C0"/>
                </a:solidFill>
                <a:effectLst>
                  <a:outerShdw blurRad="38100" dist="38100" dir="2700000" algn="tl">
                    <a:srgbClr val="000000">
                      <a:alpha val="43137"/>
                    </a:srgbClr>
                  </a:outerShdw>
                </a:effectLst>
              </a:rPr>
              <a:t>ORGANIZATION </a:t>
            </a:r>
            <a:r>
              <a:rPr lang="en-US" altLang="ar-SA" sz="1800" dirty="0" smtClean="0">
                <a:solidFill>
                  <a:srgbClr val="0070C0"/>
                </a:solidFill>
                <a:effectLst>
                  <a:outerShdw blurRad="38100" dist="38100" dir="2700000" algn="tl">
                    <a:srgbClr val="000000">
                      <a:alpha val="43137"/>
                    </a:srgbClr>
                  </a:outerShdw>
                </a:effectLst>
              </a:rPr>
              <a:t>(cont.)</a:t>
            </a:r>
            <a:endParaRPr lang="en-US" altLang="ar-SA" sz="1200" dirty="0">
              <a:solidFill>
                <a:srgbClr val="0070C0"/>
              </a:solidFill>
              <a:effectLst>
                <a:outerShdw blurRad="38100" dist="38100" dir="2700000" algn="tl">
                  <a:srgbClr val="000000">
                    <a:alpha val="43137"/>
                  </a:srgbClr>
                </a:outerShdw>
              </a:effectLst>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119336" y="755576"/>
            <a:ext cx="11521280" cy="2862322"/>
          </a:xfrm>
          <a:prstGeom prst="rect">
            <a:avLst/>
          </a:prstGeom>
          <a:noFill/>
        </p:spPr>
        <p:txBody>
          <a:bodyPr wrap="square" rtlCol="0">
            <a:spAutoFit/>
          </a:bodyPr>
          <a:lstStyle/>
          <a:p>
            <a:pPr>
              <a:lnSpc>
                <a:spcPct val="150000"/>
              </a:lnSpc>
            </a:pPr>
            <a:r>
              <a:rPr lang="en-US" b="1" dirty="0" smtClean="0">
                <a:latin typeface="Candara" panose="020E0502030303020204" pitchFamily="34" charset="0"/>
              </a:rPr>
              <a:t>Figure 1.25 models a hierarchical configuration </a:t>
            </a:r>
            <a:r>
              <a:rPr lang="en-US" dirty="0" smtClean="0">
                <a:latin typeface="Candara" panose="020E0502030303020204" pitchFamily="34" charset="0"/>
              </a:rPr>
              <a:t>of </a:t>
            </a:r>
            <a:r>
              <a:rPr lang="en-US" dirty="0" smtClean="0">
                <a:solidFill>
                  <a:srgbClr val="0070C0"/>
                </a:solidFill>
                <a:latin typeface="Candara" panose="020E0502030303020204" pitchFamily="34" charset="0"/>
              </a:rPr>
              <a:t>two network agents </a:t>
            </a:r>
            <a:r>
              <a:rPr lang="en-US" dirty="0" smtClean="0">
                <a:latin typeface="Candara" panose="020E0502030303020204" pitchFamily="34" charset="0"/>
              </a:rPr>
              <a:t>monitoring two sets of </a:t>
            </a:r>
            <a:r>
              <a:rPr lang="en-US" b="1" dirty="0" smtClean="0">
                <a:solidFill>
                  <a:srgbClr val="0070C0"/>
                </a:solidFill>
                <a:latin typeface="Candara" panose="020E0502030303020204" pitchFamily="34" charset="0"/>
              </a:rPr>
              <a:t>managed objects</a:t>
            </a:r>
            <a:r>
              <a:rPr lang="en-US" dirty="0" smtClean="0">
                <a:latin typeface="Candara" panose="020E0502030303020204" pitchFamily="34" charset="0"/>
              </a:rPr>
              <a:t>. The </a:t>
            </a:r>
            <a:r>
              <a:rPr lang="en-US" b="1" dirty="0" smtClean="0">
                <a:latin typeface="Candara" panose="020E0502030303020204" pitchFamily="34" charset="0"/>
              </a:rPr>
              <a:t>agent</a:t>
            </a:r>
            <a:r>
              <a:rPr lang="en-US" dirty="0" smtClean="0">
                <a:latin typeface="Candara" panose="020E0502030303020204" pitchFamily="34" charset="0"/>
              </a:rPr>
              <a:t> could be an embedded agent in a network element or an EMS communicating with agents embedded in the network elements. An NMS is at the top of the hierarchy. </a:t>
            </a:r>
          </a:p>
          <a:p>
            <a:pPr>
              <a:lnSpc>
                <a:spcPct val="150000"/>
              </a:lnSpc>
            </a:pPr>
            <a:r>
              <a:rPr lang="en-US" dirty="0" smtClean="0">
                <a:latin typeface="Candara" panose="020E0502030303020204" pitchFamily="34" charset="0"/>
              </a:rPr>
              <a:t>Each network </a:t>
            </a:r>
            <a:r>
              <a:rPr lang="en-US" b="1" dirty="0" smtClean="0">
                <a:latin typeface="Candara" panose="020E0502030303020204" pitchFamily="34" charset="0"/>
              </a:rPr>
              <a:t>agent</a:t>
            </a:r>
            <a:r>
              <a:rPr lang="en-US" dirty="0" smtClean="0">
                <a:latin typeface="Candara" panose="020E0502030303020204" pitchFamily="34" charset="0"/>
              </a:rPr>
              <a:t> monitors its respective objects. Either in response to a polled query from the NMS or triggered by a local alarm, the agent communicates to the NMS the relevant data. </a:t>
            </a:r>
          </a:p>
          <a:p>
            <a:pPr>
              <a:lnSpc>
                <a:spcPct val="150000"/>
              </a:lnSpc>
            </a:pPr>
            <a:endParaRPr lang="en-US" dirty="0">
              <a:latin typeface="Candara" panose="020E0502030303020204" pitchFamily="34" charset="0"/>
            </a:endParaRPr>
          </a:p>
        </p:txBody>
      </p:sp>
      <p:pic>
        <p:nvPicPr>
          <p:cNvPr id="6" name="Picture 5"/>
          <p:cNvPicPr>
            <a:picLocks noChangeAspect="1"/>
          </p:cNvPicPr>
          <p:nvPr/>
        </p:nvPicPr>
        <p:blipFill>
          <a:blip r:embed="rId2"/>
          <a:stretch>
            <a:fillRect/>
          </a:stretch>
        </p:blipFill>
        <p:spPr>
          <a:xfrm>
            <a:off x="5807968" y="3131667"/>
            <a:ext cx="5688632" cy="4907839"/>
          </a:xfrm>
          <a:prstGeom prst="rect">
            <a:avLst/>
          </a:prstGeom>
        </p:spPr>
      </p:pic>
    </p:spTree>
    <p:extLst>
      <p:ext uri="{BB962C8B-B14F-4D97-AF65-F5344CB8AC3E}">
        <p14:creationId xmlns:p14="http://schemas.microsoft.com/office/powerpoint/2010/main" val="1889089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400" b="1" dirty="0" smtClean="0">
                <a:solidFill>
                  <a:srgbClr val="0070C0"/>
                </a:solidFill>
              </a:rPr>
              <a:t>1.10</a:t>
            </a:r>
            <a:r>
              <a:rPr lang="en-US" altLang="ar-SA" sz="2400" dirty="0" smtClean="0">
                <a:solidFill>
                  <a:srgbClr val="00B0F0"/>
                </a:solidFill>
              </a:rPr>
              <a:t> </a:t>
            </a:r>
            <a:r>
              <a:rPr lang="en-US" altLang="ar-SA" b="1" dirty="0" smtClean="0">
                <a:solidFill>
                  <a:srgbClr val="0070C0"/>
                </a:solidFill>
              </a:rPr>
              <a:t>NETWORK </a:t>
            </a:r>
            <a:r>
              <a:rPr lang="en-US" altLang="ar-SA" b="1" dirty="0">
                <a:solidFill>
                  <a:srgbClr val="0070C0"/>
                </a:solidFill>
              </a:rPr>
              <a:t>MANAGEMENT </a:t>
            </a:r>
            <a:r>
              <a:rPr lang="en-US" altLang="ar-SA" b="1" dirty="0">
                <a:solidFill>
                  <a:srgbClr val="0070C0"/>
                </a:solidFill>
                <a:effectLst>
                  <a:outerShdw blurRad="38100" dist="38100" dir="2700000" algn="tl">
                    <a:srgbClr val="000000">
                      <a:alpha val="43137"/>
                    </a:srgbClr>
                  </a:outerShdw>
                </a:effectLst>
              </a:rPr>
              <a:t>ARCHITECTURE</a:t>
            </a:r>
            <a:r>
              <a:rPr lang="en-US" altLang="ar-SA" b="1" dirty="0">
                <a:solidFill>
                  <a:srgbClr val="0070C0"/>
                </a:solidFill>
              </a:rPr>
              <a:t> </a:t>
            </a:r>
            <a:r>
              <a:rPr lang="en-US" altLang="ar-SA" b="1" dirty="0" smtClean="0">
                <a:solidFill>
                  <a:srgbClr val="0070C0"/>
                </a:solidFill>
              </a:rPr>
              <a:t>AND </a:t>
            </a:r>
            <a:r>
              <a:rPr lang="en-US" altLang="ar-SA" b="1" dirty="0" smtClean="0">
                <a:solidFill>
                  <a:srgbClr val="0070C0"/>
                </a:solidFill>
                <a:effectLst>
                  <a:outerShdw blurRad="38100" dist="38100" dir="2700000" algn="tl">
                    <a:srgbClr val="000000">
                      <a:alpha val="43137"/>
                    </a:srgbClr>
                  </a:outerShdw>
                </a:effectLst>
              </a:rPr>
              <a:t>ORGANIZATION </a:t>
            </a:r>
            <a:r>
              <a:rPr lang="en-US" altLang="ar-SA" sz="1800" dirty="0" smtClean="0">
                <a:solidFill>
                  <a:srgbClr val="0070C0"/>
                </a:solidFill>
                <a:effectLst>
                  <a:outerShdw blurRad="38100" dist="38100" dir="2700000" algn="tl">
                    <a:srgbClr val="000000">
                      <a:alpha val="43137"/>
                    </a:srgbClr>
                  </a:outerShdw>
                </a:effectLst>
              </a:rPr>
              <a:t>(cont.)</a:t>
            </a:r>
            <a:endParaRPr lang="en-US" altLang="ar-SA" sz="1200" dirty="0">
              <a:solidFill>
                <a:srgbClr val="0070C0"/>
              </a:solidFill>
              <a:effectLst>
                <a:outerShdw blurRad="38100" dist="38100" dir="2700000" algn="tl">
                  <a:srgbClr val="000000">
                    <a:alpha val="43137"/>
                  </a:srgbClr>
                </a:outerShdw>
              </a:effectLst>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TextBox 6"/>
          <p:cNvSpPr txBox="1"/>
          <p:nvPr/>
        </p:nvSpPr>
        <p:spPr>
          <a:xfrm>
            <a:off x="191344" y="641177"/>
            <a:ext cx="11521280" cy="3831818"/>
          </a:xfrm>
          <a:prstGeom prst="rect">
            <a:avLst/>
          </a:prstGeom>
          <a:noFill/>
        </p:spPr>
        <p:txBody>
          <a:bodyPr wrap="square" rtlCol="0">
            <a:spAutoFit/>
          </a:bodyPr>
          <a:lstStyle/>
          <a:p>
            <a:pPr>
              <a:lnSpc>
                <a:spcPct val="150000"/>
              </a:lnSpc>
            </a:pPr>
            <a:r>
              <a:rPr lang="en-US" sz="1800" b="1" dirty="0">
                <a:latin typeface="Candara" panose="020E0502030303020204" pitchFamily="34" charset="0"/>
              </a:rPr>
              <a:t>Peer networks </a:t>
            </a:r>
            <a:r>
              <a:rPr lang="en-US" sz="1800" dirty="0">
                <a:latin typeface="Candara" panose="020E0502030303020204" pitchFamily="34" charset="0"/>
              </a:rPr>
              <a:t>can communicate network management messages and controls between each </a:t>
            </a:r>
            <a:r>
              <a:rPr lang="en-US" sz="1800" dirty="0" smtClean="0">
                <a:latin typeface="Candara" panose="020E0502030303020204" pitchFamily="34" charset="0"/>
              </a:rPr>
              <a:t>other, as </a:t>
            </a:r>
            <a:r>
              <a:rPr lang="en-US" sz="1800" dirty="0">
                <a:latin typeface="Candara" panose="020E0502030303020204" pitchFamily="34" charset="0"/>
              </a:rPr>
              <a:t>shown in Figure 1.26. An example where such a configuration could be implemented would be </a:t>
            </a:r>
            <a:r>
              <a:rPr lang="en-US" sz="1800" dirty="0" smtClean="0">
                <a:latin typeface="Candara" panose="020E0502030303020204" pitchFamily="34" charset="0"/>
              </a:rPr>
              <a:t>two NMSs </a:t>
            </a:r>
            <a:r>
              <a:rPr lang="en-US" sz="1800" dirty="0">
                <a:latin typeface="Candara" panose="020E0502030303020204" pitchFamily="34" charset="0"/>
              </a:rPr>
              <a:t>associated with two telecommunication networks belonging to two network service </a:t>
            </a:r>
            <a:r>
              <a:rPr lang="en-US" sz="1800" dirty="0" smtClean="0">
                <a:latin typeface="Candara" panose="020E0502030303020204" pitchFamily="34" charset="0"/>
              </a:rPr>
              <a:t>providers; for </a:t>
            </a:r>
            <a:r>
              <a:rPr lang="en-US" sz="1800" dirty="0">
                <a:latin typeface="Candara" panose="020E0502030303020204" pitchFamily="34" charset="0"/>
              </a:rPr>
              <a:t>example, an interexchange carrier and a local access provider. As the two NMSs communicate </a:t>
            </a:r>
            <a:r>
              <a:rPr lang="en-US" sz="1800" dirty="0" smtClean="0">
                <a:latin typeface="Candara" panose="020E0502030303020204" pitchFamily="34" charset="0"/>
              </a:rPr>
              <a:t>with each </a:t>
            </a:r>
            <a:r>
              <a:rPr lang="en-US" sz="1800" dirty="0">
                <a:latin typeface="Candara" panose="020E0502030303020204" pitchFamily="34" charset="0"/>
              </a:rPr>
              <a:t>other, each NMS can superimpose the data from the other and present an integrated picture to </a:t>
            </a:r>
            <a:r>
              <a:rPr lang="en-US" sz="1800" dirty="0" smtClean="0">
                <a:latin typeface="Candara" panose="020E0502030303020204" pitchFamily="34" charset="0"/>
              </a:rPr>
              <a:t>the network </a:t>
            </a:r>
            <a:r>
              <a:rPr lang="en-US" sz="1800" dirty="0">
                <a:latin typeface="Candara" panose="020E0502030303020204" pitchFamily="34" charset="0"/>
              </a:rPr>
              <a:t>administrator.</a:t>
            </a:r>
          </a:p>
          <a:p>
            <a:pPr>
              <a:lnSpc>
                <a:spcPct val="150000"/>
              </a:lnSpc>
            </a:pPr>
            <a:r>
              <a:rPr lang="en-US" sz="1800" dirty="0">
                <a:latin typeface="Candara" panose="020E0502030303020204" pitchFamily="34" charset="0"/>
              </a:rPr>
              <a:t>We want to make one final note before we leave this section. Some of the issues associated with </a:t>
            </a:r>
            <a:r>
              <a:rPr lang="en-US" sz="1800" dirty="0" smtClean="0">
                <a:latin typeface="Candara" panose="020E0502030303020204" pitchFamily="34" charset="0"/>
              </a:rPr>
              <a:t>the management </a:t>
            </a:r>
            <a:r>
              <a:rPr lang="en-US" sz="1800" dirty="0">
                <a:latin typeface="Candara" panose="020E0502030303020204" pitchFamily="34" charset="0"/>
              </a:rPr>
              <a:t>of telecommunication network by the telecommunication service providers are unique </a:t>
            </a:r>
            <a:r>
              <a:rPr lang="en-US" sz="1800" dirty="0" smtClean="0">
                <a:latin typeface="Candara" panose="020E0502030303020204" pitchFamily="34" charset="0"/>
              </a:rPr>
              <a:t>and involve </a:t>
            </a:r>
            <a:r>
              <a:rPr lang="en-US" sz="1800" dirty="0">
                <a:latin typeface="Candara" panose="020E0502030303020204" pitchFamily="34" charset="0"/>
              </a:rPr>
              <a:t>more than just management of networks. This has given birth to the Telecommunication </a:t>
            </a:r>
            <a:r>
              <a:rPr lang="en-US" sz="1800" dirty="0" smtClean="0">
                <a:latin typeface="Candara" panose="020E0502030303020204" pitchFamily="34" charset="0"/>
              </a:rPr>
              <a:t>Management </a:t>
            </a:r>
            <a:r>
              <a:rPr lang="en-US" sz="1800" dirty="0">
                <a:latin typeface="Candara" panose="020E0502030303020204" pitchFamily="34" charset="0"/>
              </a:rPr>
              <a:t>Network (TMN) framework and related standards. We will address these in Chapter 1 0.</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31504" y="4502612"/>
            <a:ext cx="9242518" cy="4047450"/>
          </a:xfrm>
          <a:prstGeom prst="rect">
            <a:avLst/>
          </a:prstGeom>
        </p:spPr>
      </p:pic>
      <p:sp>
        <p:nvSpPr>
          <p:cNvPr id="8" name="Text Box 8"/>
          <p:cNvSpPr txBox="1">
            <a:spLocks noChangeArrowheads="1"/>
          </p:cNvSpPr>
          <p:nvPr/>
        </p:nvSpPr>
        <p:spPr bwMode="auto">
          <a:xfrm>
            <a:off x="5071751" y="8525999"/>
            <a:ext cx="32015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b="1" dirty="0">
                <a:solidFill>
                  <a:srgbClr val="0070C0"/>
                </a:solidFill>
              </a:rPr>
              <a:t>Interoperability </a:t>
            </a:r>
            <a:r>
              <a:rPr lang="ar-SA" altLang="ar-SA" sz="1600" b="1" dirty="0">
                <a:solidFill>
                  <a:srgbClr val="0070C0"/>
                </a:solidFill>
              </a:rPr>
              <a:t>التشغيل التفاعلي</a:t>
            </a:r>
            <a:endParaRPr lang="en-US" altLang="ar-SA" sz="1600"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611965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563" name="Shape 546"/>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66564" name="Shape 547"/>
          <p:cNvCxnSpPr>
            <a:cxnSpLocks noChangeShapeType="1"/>
          </p:cNvCxnSpPr>
          <p:nvPr/>
        </p:nvCxnSpPr>
        <p:spPr bwMode="auto">
          <a:xfrm>
            <a:off x="3494089" y="46482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548" name="Shape 548"/>
          <p:cNvSpPr txBox="1"/>
          <p:nvPr/>
        </p:nvSpPr>
        <p:spPr>
          <a:xfrm>
            <a:off x="2930526" y="4648200"/>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550" name="Shape 550"/>
          <p:cNvSpPr txBox="1"/>
          <p:nvPr/>
        </p:nvSpPr>
        <p:spPr>
          <a:xfrm>
            <a:off x="3352801" y="492125"/>
            <a:ext cx="5205413" cy="539750"/>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954" b="1" dirty="0">
                <a:solidFill>
                  <a:srgbClr val="0070C0"/>
                </a:solidFill>
                <a:latin typeface="Arial"/>
                <a:ea typeface="Arial"/>
                <a:cs typeface="Arial"/>
                <a:sym typeface="Arial"/>
              </a:rPr>
              <a:t>Dumbbell Architecture</a:t>
            </a:r>
          </a:p>
        </p:txBody>
      </p:sp>
      <p:sp>
        <p:nvSpPr>
          <p:cNvPr id="551" name="Shape 551"/>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552" name="Shape 552"/>
          <p:cNvSpPr txBox="1"/>
          <p:nvPr/>
        </p:nvSpPr>
        <p:spPr>
          <a:xfrm>
            <a:off x="3494088" y="5029201"/>
            <a:ext cx="5097462" cy="701675"/>
          </a:xfrm>
          <a:prstGeom prst="rect">
            <a:avLst/>
          </a:prstGeom>
          <a:noFill/>
          <a:ln>
            <a:noFill/>
          </a:ln>
        </p:spPr>
        <p:txBody>
          <a:bodyPr lIns="84392" tIns="42185" rIns="84392" bIns="42185"/>
          <a:lstStyle/>
          <a:p>
            <a:pPr>
              <a:spcBef>
                <a:spcPts val="0"/>
              </a:spcBef>
              <a:spcAft>
                <a:spcPts val="0"/>
              </a:spcAft>
              <a:buClr>
                <a:schemeClr val="dk1"/>
              </a:buClr>
              <a:buSzPct val="100000"/>
              <a:buFont typeface="Arial"/>
              <a:buChar char="•"/>
              <a:defRPr/>
            </a:pPr>
            <a:r>
              <a:rPr lang="en-US" sz="1846" dirty="0">
                <a:solidFill>
                  <a:schemeClr val="dk1"/>
                </a:solidFill>
                <a:latin typeface="Candara" panose="020E0502030303020204" pitchFamily="34" charset="0"/>
                <a:ea typeface="Arial"/>
                <a:cs typeface="Arial"/>
                <a:sym typeface="Arial"/>
              </a:rPr>
              <a:t> Message exchange between NMSs </a:t>
            </a:r>
            <a:r>
              <a:rPr lang="en-US" sz="1846" dirty="0">
                <a:solidFill>
                  <a:srgbClr val="0070C0"/>
                </a:solidFill>
                <a:latin typeface="Candara" panose="020E0502030303020204" pitchFamily="34" charset="0"/>
                <a:ea typeface="Arial"/>
                <a:cs typeface="Arial"/>
                <a:sym typeface="Arial"/>
              </a:rPr>
              <a:t>managing</a:t>
            </a:r>
            <a:r>
              <a:rPr lang="en-US" sz="1846" dirty="0">
                <a:solidFill>
                  <a:schemeClr val="dk1"/>
                </a:solidFill>
                <a:latin typeface="Candara" panose="020E0502030303020204" pitchFamily="34" charset="0"/>
                <a:ea typeface="Arial"/>
                <a:cs typeface="Arial"/>
                <a:sym typeface="Arial"/>
              </a:rPr>
              <a:t/>
            </a:r>
            <a:br>
              <a:rPr lang="en-US" sz="1846" dirty="0">
                <a:solidFill>
                  <a:schemeClr val="dk1"/>
                </a:solidFill>
                <a:latin typeface="Candara" panose="020E0502030303020204" pitchFamily="34" charset="0"/>
                <a:ea typeface="Arial"/>
                <a:cs typeface="Arial"/>
                <a:sym typeface="Arial"/>
              </a:rPr>
            </a:br>
            <a:r>
              <a:rPr lang="en-US" sz="1846" dirty="0">
                <a:solidFill>
                  <a:schemeClr val="dk1"/>
                </a:solidFill>
                <a:latin typeface="Candara" panose="020E0502030303020204" pitchFamily="34" charset="0"/>
                <a:ea typeface="Arial"/>
                <a:cs typeface="Arial"/>
                <a:sym typeface="Arial"/>
              </a:rPr>
              <a:t>  different domains</a:t>
            </a:r>
          </a:p>
        </p:txBody>
      </p:sp>
      <p:pic>
        <p:nvPicPr>
          <p:cNvPr id="66570" name="Shape 553"/>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713" y="1524001"/>
            <a:ext cx="5334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5" name="Shape 555"/>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dirty="0">
                <a:solidFill>
                  <a:schemeClr val="dk1"/>
                </a:solidFill>
                <a:latin typeface="Arial"/>
                <a:ea typeface="Arial"/>
                <a:cs typeface="Arial"/>
                <a:sym typeface="Arial"/>
              </a:rPr>
              <a:t>Chapter 1		     	 Data Communications and NM Overview</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8611" name="Line 3"/>
          <p:cNvSpPr>
            <a:spLocks noChangeShapeType="1"/>
          </p:cNvSpPr>
          <p:nvPr/>
        </p:nvSpPr>
        <p:spPr bwMode="auto">
          <a:xfrm>
            <a:off x="3276600" y="730885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8612" name="Rectangle 4"/>
          <p:cNvSpPr>
            <a:spLocks noChangeArrowheads="1"/>
          </p:cNvSpPr>
          <p:nvPr/>
        </p:nvSpPr>
        <p:spPr bwMode="auto">
          <a:xfrm>
            <a:off x="2665413" y="730885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68614" name="Text Box 8"/>
          <p:cNvSpPr txBox="1">
            <a:spLocks noChangeArrowheads="1"/>
          </p:cNvSpPr>
          <p:nvPr/>
        </p:nvSpPr>
        <p:spPr bwMode="auto">
          <a:xfrm>
            <a:off x="4016375" y="533400"/>
            <a:ext cx="3441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dirty="0">
                <a:solidFill>
                  <a:srgbClr val="0070C0"/>
                </a:solidFill>
              </a:rPr>
              <a:t>NM Components</a:t>
            </a:r>
            <a:endParaRPr lang="en-US" altLang="ar-SA" sz="3200" dirty="0">
              <a:solidFill>
                <a:srgbClr val="0070C0"/>
              </a:solidFill>
            </a:endParaRPr>
          </a:p>
        </p:txBody>
      </p:sp>
      <p:sp>
        <p:nvSpPr>
          <p:cNvPr id="68615"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68616" name="Object 10"/>
          <p:cNvGraphicFramePr>
            <a:graphicFrameLocks noChangeAspect="1"/>
          </p:cNvGraphicFramePr>
          <p:nvPr/>
        </p:nvGraphicFramePr>
        <p:xfrm>
          <a:off x="2905125" y="1393825"/>
          <a:ext cx="6381750" cy="5576888"/>
        </p:xfrm>
        <a:graphic>
          <a:graphicData uri="http://schemas.openxmlformats.org/presentationml/2006/ole">
            <mc:AlternateContent xmlns:mc="http://schemas.openxmlformats.org/markup-compatibility/2006">
              <mc:Choice xmlns:v="urn:schemas-microsoft-com:vml" Requires="v">
                <p:oleObj spid="_x0000_s68645" name="VISIO" r:id="rId4" imgW="3721608" imgH="3252216" progId="Visio.Drawing.4">
                  <p:embed/>
                </p:oleObj>
              </mc:Choice>
              <mc:Fallback>
                <p:oleObj name="VISIO" r:id="rId4" imgW="3721608" imgH="3252216"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1393825"/>
                        <a:ext cx="638175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7171" name="Shape 69"/>
          <p:cNvCxnSpPr>
            <a:cxnSpLocks noChangeShapeType="1"/>
          </p:cNvCxnSpPr>
          <p:nvPr/>
        </p:nvCxnSpPr>
        <p:spPr bwMode="auto">
          <a:xfrm>
            <a:off x="3424238" y="533400"/>
            <a:ext cx="5205412"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72" name="Shape 72"/>
          <p:cNvSpPr txBox="1"/>
          <p:nvPr/>
        </p:nvSpPr>
        <p:spPr>
          <a:xfrm>
            <a:off x="1271464" y="96044"/>
            <a:ext cx="5205412" cy="539750"/>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800" b="1" dirty="0">
                <a:solidFill>
                  <a:srgbClr val="0070C0"/>
                </a:solidFill>
                <a:latin typeface="Arial"/>
                <a:ea typeface="Arial"/>
                <a:cs typeface="Arial"/>
                <a:sym typeface="Arial"/>
              </a:rPr>
              <a:t>Objectives</a:t>
            </a:r>
          </a:p>
        </p:txBody>
      </p:sp>
      <p:sp>
        <p:nvSpPr>
          <p:cNvPr id="73" name="Shape 73"/>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74" name="Shape 74"/>
          <p:cNvSpPr txBox="1"/>
          <p:nvPr/>
        </p:nvSpPr>
        <p:spPr>
          <a:xfrm>
            <a:off x="1847528" y="674847"/>
            <a:ext cx="7341940" cy="7097553"/>
          </a:xfrm>
          <a:prstGeom prst="rect">
            <a:avLst/>
          </a:prstGeom>
          <a:noFill/>
          <a:ln>
            <a:noFill/>
          </a:ln>
        </p:spPr>
        <p:txBody>
          <a:bodyPr lIns="84392" tIns="42185" rIns="84392" bIns="42185"/>
          <a:lstStyle/>
          <a:p>
            <a:pPr>
              <a:lnSpc>
                <a:spcPct val="150000"/>
              </a:lnSpc>
              <a:spcBef>
                <a:spcPts val="0"/>
              </a:spcBef>
              <a:spcAft>
                <a:spcPts val="0"/>
              </a:spcAft>
              <a:buClr>
                <a:schemeClr val="dk1"/>
              </a:buClr>
              <a:buSzPct val="100000"/>
              <a:buFont typeface="Arial"/>
              <a:buChar char="•"/>
              <a:defRPr/>
            </a:pPr>
            <a:r>
              <a:rPr lang="en-US" dirty="0">
                <a:solidFill>
                  <a:srgbClr val="0070C0"/>
                </a:solidFill>
                <a:latin typeface="Candara" panose="020E0502030303020204" pitchFamily="34" charset="0"/>
                <a:ea typeface="Arial"/>
                <a:cs typeface="Arial"/>
                <a:sym typeface="Arial"/>
              </a:rPr>
              <a:t> </a:t>
            </a:r>
            <a:r>
              <a:rPr lang="en-US" sz="1800" dirty="0">
                <a:solidFill>
                  <a:srgbClr val="0070C0"/>
                </a:solidFill>
                <a:latin typeface="Candara" panose="020E0502030303020204" pitchFamily="34" charset="0"/>
                <a:ea typeface="Arial"/>
                <a:cs typeface="Arial"/>
                <a:sym typeface="Arial"/>
              </a:rPr>
              <a:t>Telecommunications overview</a:t>
            </a:r>
          </a:p>
          <a:p>
            <a:pPr>
              <a:lnSpc>
                <a:spcPct val="150000"/>
              </a:lnSpc>
              <a:spcBef>
                <a:spcPts val="0"/>
              </a:spcBef>
              <a:spcAft>
                <a:spcPts val="0"/>
              </a:spcAft>
              <a:buClr>
                <a:srgbClr val="000000"/>
              </a:buClr>
              <a:buSzPct val="100000"/>
              <a:buFont typeface="Arial"/>
              <a:buChar char="•"/>
              <a:defRPr/>
            </a:pPr>
            <a:r>
              <a:rPr lang="en-US" sz="1800" dirty="0">
                <a:solidFill>
                  <a:srgbClr val="0070C0"/>
                </a:solidFill>
                <a:latin typeface="Candara" panose="020E0502030303020204" pitchFamily="34" charset="0"/>
                <a:ea typeface="Arial"/>
                <a:cs typeface="Arial"/>
                <a:sym typeface="Arial"/>
              </a:rPr>
              <a:t> Data communications overview</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Evolution of converged networks</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Desktop processors and LAN technology</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Client-Server architecture in networking</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Internet and intranet </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Network communication protocols</a:t>
            </a:r>
          </a:p>
          <a:p>
            <a:pPr>
              <a:lnSpc>
                <a:spcPct val="150000"/>
              </a:lnSpc>
              <a:spcBef>
                <a:spcPts val="0"/>
              </a:spcBef>
              <a:spcAft>
                <a:spcPts val="0"/>
              </a:spcAft>
              <a:buClr>
                <a:srgbClr val="000000"/>
              </a:buClr>
              <a:buSzPct val="100000"/>
              <a:buFont typeface="Arial"/>
              <a:buChar char="•"/>
              <a:defRPr/>
            </a:pPr>
            <a:r>
              <a:rPr lang="en-US" sz="1800" dirty="0">
                <a:solidFill>
                  <a:srgbClr val="0070C0"/>
                </a:solidFill>
                <a:latin typeface="Candara" panose="020E0502030303020204" pitchFamily="34" charset="0"/>
                <a:ea typeface="Arial"/>
                <a:cs typeface="Arial"/>
                <a:sym typeface="Arial"/>
              </a:rPr>
              <a:t> OSI and Internet standards</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Broadband networks and services</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Need for network management and NMS</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Operations, Administration, Maintenance, and Provisioning</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Network management architecture and organization </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Concept of Network Operations Center</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Perspectives of network management</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Network management system</a:t>
            </a:r>
          </a:p>
          <a:p>
            <a:pPr>
              <a:lnSpc>
                <a:spcPct val="150000"/>
              </a:lnSpc>
              <a:spcBef>
                <a:spcPts val="0"/>
              </a:spcBef>
              <a:spcAft>
                <a:spcPts val="0"/>
              </a:spcAft>
              <a:buClr>
                <a:srgbClr val="000000"/>
              </a:buClr>
              <a:buSzPct val="100000"/>
              <a:buFont typeface="Arial"/>
              <a:buChar char="•"/>
              <a:defRPr/>
            </a:pPr>
            <a:r>
              <a:rPr lang="en-US" sz="1800" dirty="0">
                <a:solidFill>
                  <a:srgbClr val="000000"/>
                </a:solidFill>
                <a:latin typeface="Candara" panose="020E0502030303020204" pitchFamily="34" charset="0"/>
                <a:ea typeface="Arial"/>
                <a:cs typeface="Arial"/>
                <a:sym typeface="Arial"/>
              </a:rPr>
              <a:t> Look-ahead of network management technology</a:t>
            </a:r>
          </a:p>
          <a:p>
            <a:pPr>
              <a:lnSpc>
                <a:spcPct val="150000"/>
              </a:lnSpc>
              <a:spcBef>
                <a:spcPts val="0"/>
              </a:spcBef>
              <a:spcAft>
                <a:spcPts val="0"/>
              </a:spcAft>
              <a:defRPr/>
            </a:pPr>
            <a:endParaRPr sz="1800" dirty="0">
              <a:solidFill>
                <a:srgbClr val="000000"/>
              </a:solidFill>
              <a:latin typeface="Candara" panose="020E0502030303020204" pitchFamily="34" charset="0"/>
              <a:ea typeface="Arial"/>
              <a:cs typeface="Arial"/>
              <a:sym typeface="Arial"/>
            </a:endParaRPr>
          </a:p>
        </p:txBody>
      </p:sp>
      <p:sp>
        <p:nvSpPr>
          <p:cNvPr id="75" name="Shape 75"/>
          <p:cNvSpPr txBox="1"/>
          <p:nvPr/>
        </p:nvSpPr>
        <p:spPr>
          <a:xfrm>
            <a:off x="8332788" y="8469313"/>
            <a:ext cx="169862" cy="304800"/>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76" name="Shape 76"/>
          <p:cNvSpPr txBox="1"/>
          <p:nvPr/>
        </p:nvSpPr>
        <p:spPr>
          <a:xfrm>
            <a:off x="2063552" y="228600"/>
            <a:ext cx="6635948" cy="30480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dirty="0">
                <a:solidFill>
                  <a:schemeClr val="dk1"/>
                </a:solidFill>
                <a:latin typeface="Arial"/>
                <a:ea typeface="Arial"/>
                <a:cs typeface="Arial"/>
                <a:sym typeface="Arial"/>
              </a:rPr>
              <a:t>Chapter 1		     	 Data Communications and NM Overview</a:t>
            </a:r>
          </a:p>
        </p:txBody>
      </p:sp>
      <p:sp>
        <p:nvSpPr>
          <p:cNvPr id="77" name="Shape 77"/>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7180" name="Shape 78"/>
          <p:cNvCxnSpPr>
            <a:cxnSpLocks noChangeShapeType="1"/>
          </p:cNvCxnSpPr>
          <p:nvPr/>
        </p:nvCxnSpPr>
        <p:spPr bwMode="auto">
          <a:xfrm>
            <a:off x="3494088" y="8382000"/>
            <a:ext cx="5205412"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59" name="Line 3"/>
          <p:cNvSpPr>
            <a:spLocks noChangeShapeType="1"/>
          </p:cNvSpPr>
          <p:nvPr/>
        </p:nvSpPr>
        <p:spPr bwMode="auto">
          <a:xfrm>
            <a:off x="3278188" y="6934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60" name="Rectangle 4"/>
          <p:cNvSpPr>
            <a:spLocks noChangeArrowheads="1"/>
          </p:cNvSpPr>
          <p:nvPr/>
        </p:nvSpPr>
        <p:spPr bwMode="auto">
          <a:xfrm>
            <a:off x="2667000" y="6934201"/>
            <a:ext cx="1524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70661"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70662" name="Text Box 8"/>
          <p:cNvSpPr txBox="1">
            <a:spLocks noChangeArrowheads="1"/>
          </p:cNvSpPr>
          <p:nvPr/>
        </p:nvSpPr>
        <p:spPr bwMode="auto">
          <a:xfrm>
            <a:off x="2927350" y="0"/>
            <a:ext cx="4897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dirty="0">
                <a:solidFill>
                  <a:srgbClr val="0070C0"/>
                </a:solidFill>
              </a:rPr>
              <a:t>Interoperability </a:t>
            </a:r>
            <a:r>
              <a:rPr lang="ar-SA" altLang="ar-SA" sz="2400" b="1" dirty="0">
                <a:solidFill>
                  <a:srgbClr val="0070C0"/>
                </a:solidFill>
              </a:rPr>
              <a:t>التشغيل التفاعلي</a:t>
            </a:r>
            <a:endParaRPr lang="en-US" altLang="ar-SA" sz="2400" dirty="0">
              <a:solidFill>
                <a:srgbClr val="0070C0"/>
              </a:solidFill>
              <a:latin typeface="Times New Roman" panose="02020603050405020304" pitchFamily="18" charset="0"/>
            </a:endParaRPr>
          </a:p>
        </p:txBody>
      </p:sp>
      <p:sp>
        <p:nvSpPr>
          <p:cNvPr id="70663"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graphicFrame>
        <p:nvGraphicFramePr>
          <p:cNvPr id="70664" name="Object 10"/>
          <p:cNvGraphicFramePr>
            <a:graphicFrameLocks noChangeAspect="1"/>
          </p:cNvGraphicFramePr>
          <p:nvPr/>
        </p:nvGraphicFramePr>
        <p:xfrm>
          <a:off x="3049589" y="1143000"/>
          <a:ext cx="6061075" cy="2414588"/>
        </p:xfrm>
        <a:graphic>
          <a:graphicData uri="http://schemas.openxmlformats.org/presentationml/2006/ole">
            <mc:AlternateContent xmlns:mc="http://schemas.openxmlformats.org/markup-compatibility/2006">
              <mc:Choice xmlns:v="urn:schemas-microsoft-com:vml" Requires="v">
                <p:oleObj spid="_x0000_s70721" name="VISIO" r:id="rId4" imgW="6440424" imgH="2566416" progId="Visio.Drawing.4">
                  <p:embed/>
                </p:oleObj>
              </mc:Choice>
              <mc:Fallback>
                <p:oleObj name="VISIO" r:id="rId4" imgW="6440424" imgH="2566416"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589" y="1143000"/>
                        <a:ext cx="6061075"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5" name="Text Box 11"/>
          <p:cNvSpPr txBox="1">
            <a:spLocks noChangeArrowheads="1"/>
          </p:cNvSpPr>
          <p:nvPr/>
        </p:nvSpPr>
        <p:spPr bwMode="auto">
          <a:xfrm>
            <a:off x="3278189" y="7315201"/>
            <a:ext cx="56340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a:t> </a:t>
            </a:r>
            <a:r>
              <a:rPr lang="en-US" altLang="ar-SA" b="1"/>
              <a:t>Message</a:t>
            </a:r>
            <a:r>
              <a:rPr lang="en-US" altLang="ar-SA"/>
              <a:t> exchange between </a:t>
            </a:r>
            <a:r>
              <a:rPr lang="en-US" altLang="ar-SA" b="1"/>
              <a:t>NMSs</a:t>
            </a:r>
            <a:r>
              <a:rPr lang="en-US" altLang="ar-SA"/>
              <a:t> managing</a:t>
            </a:r>
            <a:br>
              <a:rPr lang="en-US" altLang="ar-SA"/>
            </a:br>
            <a:r>
              <a:rPr lang="en-US" altLang="ar-SA"/>
              <a:t>  different domains</a:t>
            </a:r>
          </a:p>
        </p:txBody>
      </p:sp>
      <p:graphicFrame>
        <p:nvGraphicFramePr>
          <p:cNvPr id="70666" name="Object 12"/>
          <p:cNvGraphicFramePr>
            <a:graphicFrameLocks noChangeAspect="1"/>
          </p:cNvGraphicFramePr>
          <p:nvPr/>
        </p:nvGraphicFramePr>
        <p:xfrm>
          <a:off x="3276600" y="3886201"/>
          <a:ext cx="5334000" cy="2786063"/>
        </p:xfrm>
        <a:graphic>
          <a:graphicData uri="http://schemas.openxmlformats.org/presentationml/2006/ole">
            <mc:AlternateContent xmlns:mc="http://schemas.openxmlformats.org/markup-compatibility/2006">
              <mc:Choice xmlns:v="urn:schemas-microsoft-com:vml" Requires="v">
                <p:oleObj spid="_x0000_s70722" name="VISIO" r:id="rId6" imgW="5812536" imgH="3035808" progId="Visio.Drawing.4">
                  <p:embed/>
                </p:oleObj>
              </mc:Choice>
              <mc:Fallback>
                <p:oleObj name="VISIO" r:id="rId6" imgW="5812536" imgH="3035808" progId="Visio.Drawing.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886201"/>
                        <a:ext cx="53340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7" name="Line 14"/>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0668" name="Text Box 15"/>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3600" b="1" dirty="0" smtClean="0">
                <a:solidFill>
                  <a:srgbClr val="0070C0"/>
                </a:solidFill>
                <a:latin typeface="Candara" panose="020E0502030303020204" pitchFamily="34" charset="0"/>
              </a:rPr>
              <a:t>1.11</a:t>
            </a:r>
            <a:r>
              <a:rPr lang="en-US" altLang="ar-SA" sz="3600" dirty="0" smtClean="0">
                <a:solidFill>
                  <a:srgbClr val="00B0F0"/>
                </a:solidFill>
                <a:latin typeface="Candara" panose="020E0502030303020204" pitchFamily="34" charset="0"/>
              </a:rPr>
              <a:t> </a:t>
            </a:r>
            <a:r>
              <a:rPr lang="en-US" altLang="ar-SA" sz="3200" b="1" dirty="0" smtClean="0">
                <a:solidFill>
                  <a:srgbClr val="0070C0"/>
                </a:solidFill>
                <a:latin typeface="Candara" panose="020E0502030303020204" pitchFamily="34" charset="0"/>
              </a:rPr>
              <a:t> </a:t>
            </a:r>
            <a:r>
              <a:rPr lang="en-US" altLang="ar-SA" sz="3200" b="1" dirty="0">
                <a:solidFill>
                  <a:srgbClr val="0070C0"/>
                </a:solidFill>
                <a:latin typeface="Candara" panose="020E0502030303020204" pitchFamily="34" charset="0"/>
              </a:rPr>
              <a:t>NETWORK MANAGEMENT </a:t>
            </a:r>
            <a:r>
              <a:rPr lang="en-US" altLang="ar-SA" sz="3200" b="1" dirty="0">
                <a:solidFill>
                  <a:srgbClr val="00B0F0"/>
                </a:solidFill>
                <a:effectLst>
                  <a:outerShdw blurRad="38100" dist="38100" dir="2700000" algn="tl">
                    <a:srgbClr val="000000">
                      <a:alpha val="43137"/>
                    </a:srgbClr>
                  </a:outerShdw>
                </a:effectLst>
                <a:latin typeface="Candara" panose="020E0502030303020204" pitchFamily="34" charset="0"/>
              </a:rPr>
              <a:t>PERSPECTIVES</a:t>
            </a:r>
            <a:endParaRPr lang="en-US" altLang="ar-SA" sz="18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119336" y="1043608"/>
            <a:ext cx="11881320" cy="6401753"/>
          </a:xfrm>
          <a:prstGeom prst="rect">
            <a:avLst/>
          </a:prstGeom>
          <a:noFill/>
        </p:spPr>
        <p:txBody>
          <a:bodyPr wrap="square" rtlCol="0">
            <a:spAutoFit/>
          </a:bodyPr>
          <a:lstStyle/>
          <a:p>
            <a:pPr>
              <a:spcAft>
                <a:spcPts val="1200"/>
              </a:spcAft>
            </a:pPr>
            <a:r>
              <a:rPr lang="en-US" dirty="0">
                <a:latin typeface="Candara" panose="020E0502030303020204" pitchFamily="34" charset="0"/>
              </a:rPr>
              <a:t>As we said earlier, the NMS primarily manages the networks that transport information. However, </a:t>
            </a:r>
            <a:r>
              <a:rPr lang="en-US" dirty="0" smtClean="0">
                <a:latin typeface="Candara" panose="020E0502030303020204" pitchFamily="34" charset="0"/>
              </a:rPr>
              <a:t>from a </a:t>
            </a:r>
            <a:r>
              <a:rPr lang="en-US" dirty="0">
                <a:latin typeface="Candara" panose="020E0502030303020204" pitchFamily="34" charset="0"/>
              </a:rPr>
              <a:t>user's perspective, networks are means to an end, namely to have access to information across </a:t>
            </a:r>
            <a:r>
              <a:rPr lang="en-US" dirty="0" smtClean="0">
                <a:latin typeface="Candara" panose="020E0502030303020204" pitchFamily="34" charset="0"/>
              </a:rPr>
              <a:t>the networks</a:t>
            </a:r>
            <a:r>
              <a:rPr lang="en-US" dirty="0">
                <a:latin typeface="Candara" panose="020E0502030303020204" pitchFamily="34" charset="0"/>
              </a:rPr>
              <a:t>. Thus, the users' needs require a total solution to manage the networks, system resources, </a:t>
            </a:r>
            <a:r>
              <a:rPr lang="en-US" dirty="0" smtClean="0">
                <a:latin typeface="Candara" panose="020E0502030303020204" pitchFamily="34" charset="0"/>
              </a:rPr>
              <a:t>and applications </a:t>
            </a:r>
            <a:r>
              <a:rPr lang="en-US" dirty="0">
                <a:latin typeface="Candara" panose="020E0502030303020204" pitchFamily="34" charset="0"/>
              </a:rPr>
              <a:t>that run on systems. Applications could be specific user applications, or </a:t>
            </a:r>
            <a:r>
              <a:rPr lang="en-US" dirty="0" smtClean="0">
                <a:latin typeface="Candara" panose="020E0502030303020204" pitchFamily="34" charset="0"/>
              </a:rPr>
              <a:t>general-purpose servers </a:t>
            </a:r>
            <a:r>
              <a:rPr lang="en-US" dirty="0">
                <a:latin typeface="Candara" panose="020E0502030303020204" pitchFamily="34" charset="0"/>
              </a:rPr>
              <a:t>such as file servers, database servers, and DNSs. Software products have since been </a:t>
            </a:r>
            <a:r>
              <a:rPr lang="en-US" dirty="0" smtClean="0">
                <a:latin typeface="Candara" panose="020E0502030303020204" pitchFamily="34" charset="0"/>
              </a:rPr>
              <a:t>developed to </a:t>
            </a:r>
            <a:r>
              <a:rPr lang="en-US" dirty="0">
                <a:latin typeface="Candara" panose="020E0502030303020204" pitchFamily="34" charset="0"/>
              </a:rPr>
              <a:t>address such system-wide solutions.</a:t>
            </a:r>
          </a:p>
          <a:p>
            <a:pPr>
              <a:spcAft>
                <a:spcPts val="1200"/>
              </a:spcAft>
            </a:pPr>
            <a:r>
              <a:rPr lang="en-US" dirty="0">
                <a:latin typeface="Candara" panose="020E0502030303020204" pitchFamily="34" charset="0"/>
              </a:rPr>
              <a:t>An IT manager is interested in more than managing networks, systems, and applications. He or </a:t>
            </a:r>
            <a:r>
              <a:rPr lang="en-US" dirty="0" smtClean="0">
                <a:latin typeface="Candara" panose="020E0502030303020204" pitchFamily="34" charset="0"/>
              </a:rPr>
              <a:t>she would </a:t>
            </a:r>
            <a:r>
              <a:rPr lang="en-US" dirty="0">
                <a:latin typeface="Candara" panose="020E0502030303020204" pitchFamily="34" charset="0"/>
              </a:rPr>
              <a:t>like to automate other functions such as back up of databases and programs, downloading </a:t>
            </a:r>
            <a:r>
              <a:rPr lang="en-US" dirty="0" smtClean="0">
                <a:latin typeface="Candara" panose="020E0502030303020204" pitchFamily="34" charset="0"/>
              </a:rPr>
              <a:t>of software </a:t>
            </a:r>
            <a:r>
              <a:rPr lang="en-US" dirty="0">
                <a:latin typeface="Candara" panose="020E0502030303020204" pitchFamily="34" charset="0"/>
              </a:rPr>
              <a:t>updates from a central location, and a host of other support functions. These are required to </a:t>
            </a:r>
            <a:r>
              <a:rPr lang="en-US" dirty="0" smtClean="0">
                <a:latin typeface="Candara" panose="020E0502030303020204" pitchFamily="34" charset="0"/>
              </a:rPr>
              <a:t>run an </a:t>
            </a:r>
            <a:r>
              <a:rPr lang="en-US" dirty="0">
                <a:latin typeface="Candara" panose="020E0502030303020204" pitchFamily="34" charset="0"/>
              </a:rPr>
              <a:t>IT operation efficiently and in a cost-effective manner</a:t>
            </a:r>
            <a:r>
              <a:rPr lang="en-US" dirty="0" smtClean="0">
                <a:latin typeface="Candara" panose="020E0502030303020204" pitchFamily="34" charset="0"/>
              </a:rPr>
              <a:t>.</a:t>
            </a:r>
          </a:p>
          <a:p>
            <a:pPr>
              <a:spcAft>
                <a:spcPts val="1200"/>
              </a:spcAft>
            </a:pPr>
            <a:r>
              <a:rPr lang="en-US" dirty="0">
                <a:latin typeface="Candara" panose="020E0502030303020204" pitchFamily="34" charset="0"/>
              </a:rPr>
              <a:t>Another area of system management is logging and archiving of events. This is illustrated by a </a:t>
            </a:r>
            <a:r>
              <a:rPr lang="en-US" dirty="0" smtClean="0">
                <a:latin typeface="Candara" panose="020E0502030303020204" pitchFamily="34" charset="0"/>
              </a:rPr>
              <a:t>case history </a:t>
            </a:r>
            <a:r>
              <a:rPr lang="en-US" dirty="0">
                <a:latin typeface="Candara" panose="020E0502030303020204" pitchFamily="34" charset="0"/>
              </a:rPr>
              <a:t>when the system performance during normally slow activity time at night was poor. </a:t>
            </a:r>
            <a:r>
              <a:rPr lang="en-US" dirty="0" smtClean="0">
                <a:latin typeface="Candara" panose="020E0502030303020204" pitchFamily="34" charset="0"/>
              </a:rPr>
              <a:t>Further probing </a:t>
            </a:r>
            <a:r>
              <a:rPr lang="en-US" dirty="0">
                <a:latin typeface="Candara" panose="020E0502030303020204" pitchFamily="34" charset="0"/>
              </a:rPr>
              <a:t>the system resources indicated that the system was busy with processes being executed </a:t>
            </a:r>
            <a:r>
              <a:rPr lang="en-US" dirty="0" smtClean="0">
                <a:latin typeface="Candara" panose="020E0502030303020204" pitchFamily="34" charset="0"/>
              </a:rPr>
              <a:t>from outside </a:t>
            </a:r>
            <a:r>
              <a:rPr lang="en-US" dirty="0">
                <a:latin typeface="Candara" panose="020E0502030303020204" pitchFamily="34" charset="0"/>
              </a:rPr>
              <a:t>the institution. The system had been "compromised," i.e., had been broken into. The </a:t>
            </a:r>
            <a:r>
              <a:rPr lang="en-US" dirty="0" smtClean="0">
                <a:latin typeface="Candara" panose="020E0502030303020204" pitchFamily="34" charset="0"/>
              </a:rPr>
              <a:t>intruder could </a:t>
            </a:r>
            <a:r>
              <a:rPr lang="en-US" dirty="0">
                <a:latin typeface="Candara" panose="020E0502030303020204" pitchFamily="34" charset="0"/>
              </a:rPr>
              <a:t>manipulate the normal system resource tools so as to hide the intruder programs. The intruder </a:t>
            </a:r>
            <a:r>
              <a:rPr lang="en-US" dirty="0" smtClean="0">
                <a:latin typeface="Candara" panose="020E0502030303020204" pitchFamily="34" charset="0"/>
              </a:rPr>
              <a:t>was finally </a:t>
            </a:r>
            <a:r>
              <a:rPr lang="en-US" dirty="0">
                <a:latin typeface="Candara" panose="020E0502030303020204" pitchFamily="34" charset="0"/>
              </a:rPr>
              <a:t>discovered from the archival system </a:t>
            </a:r>
            <a:r>
              <a:rPr lang="en-US" dirty="0" smtClean="0">
                <a:latin typeface="Candara" panose="020E0502030303020204" pitchFamily="34" charset="0"/>
              </a:rPr>
              <a:t>log.</a:t>
            </a:r>
          </a:p>
          <a:p>
            <a:pPr>
              <a:spcAft>
                <a:spcPts val="1200"/>
              </a:spcAft>
            </a:pPr>
            <a:r>
              <a:rPr lang="en-US" dirty="0" smtClean="0">
                <a:latin typeface="Candara" panose="020E0502030303020204" pitchFamily="34" charset="0"/>
              </a:rPr>
              <a:t>Solutions </a:t>
            </a:r>
            <a:r>
              <a:rPr lang="en-US" dirty="0">
                <a:latin typeface="Candara" panose="020E0502030303020204" pitchFamily="34" charset="0"/>
              </a:rPr>
              <a:t>to the total IT services are currently being offered by commercial vendors. We will </a:t>
            </a:r>
            <a:r>
              <a:rPr lang="en-US" dirty="0" smtClean="0">
                <a:latin typeface="Candara" panose="020E0502030303020204" pitchFamily="34" charset="0"/>
              </a:rPr>
              <a:t>discuss them </a:t>
            </a:r>
            <a:r>
              <a:rPr lang="en-US" dirty="0">
                <a:latin typeface="Candara" panose="020E0502030303020204" pitchFamily="34" charset="0"/>
              </a:rPr>
              <a:t>along with network and system management tools and systems in Part </a:t>
            </a:r>
            <a:r>
              <a:rPr lang="en-US" dirty="0" err="1">
                <a:latin typeface="Candara" panose="020E0502030303020204" pitchFamily="34" charset="0"/>
              </a:rPr>
              <a:t>IIIof</a:t>
            </a:r>
            <a:r>
              <a:rPr lang="en-US" dirty="0">
                <a:latin typeface="Candara" panose="020E0502030303020204" pitchFamily="34" charset="0"/>
              </a:rPr>
              <a:t> the book. We </a:t>
            </a:r>
            <a:r>
              <a:rPr lang="en-US" dirty="0" smtClean="0">
                <a:latin typeface="Candara" panose="020E0502030303020204" pitchFamily="34" charset="0"/>
              </a:rPr>
              <a:t>will present </a:t>
            </a:r>
            <a:r>
              <a:rPr lang="en-US" dirty="0">
                <a:latin typeface="Candara" panose="020E0502030303020204" pitchFamily="34" charset="0"/>
              </a:rPr>
              <a:t>here a high-level view of some of the alternate perspectives of the broad aspects of </a:t>
            </a:r>
            <a:r>
              <a:rPr lang="en-US" dirty="0" smtClean="0">
                <a:latin typeface="Candara" panose="020E0502030303020204" pitchFamily="34" charset="0"/>
              </a:rPr>
              <a:t>network management</a:t>
            </a:r>
            <a:r>
              <a:rPr lang="en-US" dirty="0">
                <a:latin typeface="Candara" panose="020E0502030303020204" pitchFamily="34" charset="0"/>
              </a:rPr>
              <a:t>.</a:t>
            </a:r>
          </a:p>
        </p:txBody>
      </p:sp>
    </p:spTree>
    <p:extLst>
      <p:ext uri="{BB962C8B-B14F-4D97-AF65-F5344CB8AC3E}">
        <p14:creationId xmlns:p14="http://schemas.microsoft.com/office/powerpoint/2010/main" val="16243170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61837"/>
            <a:ext cx="11593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latin typeface="Candara" panose="020E0502030303020204" pitchFamily="34" charset="0"/>
              </a:rPr>
              <a:t>1.11</a:t>
            </a:r>
            <a:r>
              <a:rPr lang="en-US" altLang="ar-SA" sz="2800" dirty="0" smtClean="0">
                <a:solidFill>
                  <a:srgbClr val="00B0F0"/>
                </a:solidFill>
                <a:latin typeface="Candara" panose="020E0502030303020204" pitchFamily="34" charset="0"/>
              </a:rPr>
              <a:t> </a:t>
            </a:r>
            <a:r>
              <a:rPr lang="en-US" altLang="ar-SA" sz="2400" b="1" dirty="0" smtClean="0">
                <a:solidFill>
                  <a:srgbClr val="0070C0"/>
                </a:solidFill>
                <a:latin typeface="Candara" panose="020E0502030303020204" pitchFamily="34" charset="0"/>
              </a:rPr>
              <a:t> </a:t>
            </a:r>
            <a:r>
              <a:rPr lang="en-US" altLang="ar-SA" sz="2400" b="1" dirty="0">
                <a:solidFill>
                  <a:srgbClr val="0070C0"/>
                </a:solidFill>
                <a:latin typeface="Candara" panose="020E0502030303020204" pitchFamily="34" charset="0"/>
              </a:rPr>
              <a:t>NETWORK MANAGEMENT </a:t>
            </a:r>
            <a:r>
              <a:rPr lang="en-US" altLang="ar-SA" sz="2400" b="1" dirty="0" smtClean="0">
                <a:solidFill>
                  <a:srgbClr val="00B0F0"/>
                </a:solidFill>
                <a:effectLst>
                  <a:outerShdw blurRad="38100" dist="38100" dir="2700000" algn="tl">
                    <a:srgbClr val="000000">
                      <a:alpha val="43137"/>
                    </a:srgbClr>
                  </a:outerShdw>
                </a:effectLst>
                <a:latin typeface="Candara" panose="020E0502030303020204" pitchFamily="34" charset="0"/>
              </a:rPr>
              <a:t>PERSPECTIVES </a:t>
            </a:r>
            <a:r>
              <a:rPr lang="en-US" altLang="ar-SA" dirty="0" smtClean="0">
                <a:solidFill>
                  <a:srgbClr val="00B0F0"/>
                </a:solidFill>
                <a:effectLst>
                  <a:outerShdw blurRad="38100" dist="38100" dir="2700000" algn="tl">
                    <a:srgbClr val="000000">
                      <a:alpha val="43137"/>
                    </a:srgbClr>
                  </a:outerShdw>
                </a:effectLst>
                <a:latin typeface="Candara" panose="020E0502030303020204" pitchFamily="34" charset="0"/>
              </a:rPr>
              <a:t>(cont.)</a:t>
            </a:r>
            <a:endParaRPr lang="en-US" altLang="ar-SA" sz="12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119336" y="573959"/>
            <a:ext cx="11881320" cy="8463855"/>
          </a:xfrm>
          <a:prstGeom prst="rect">
            <a:avLst/>
          </a:prstGeom>
          <a:noFill/>
        </p:spPr>
        <p:txBody>
          <a:bodyPr wrap="square" rtlCol="0">
            <a:spAutoFit/>
          </a:bodyPr>
          <a:lstStyle/>
          <a:p>
            <a:r>
              <a:rPr lang="en-US" sz="2400" b="1" dirty="0" smtClean="0">
                <a:solidFill>
                  <a:srgbClr val="00B0F0"/>
                </a:solidFill>
                <a:latin typeface="Candara" panose="020E0502030303020204" pitchFamily="34" charset="0"/>
              </a:rPr>
              <a:t>1.11.1 Network </a:t>
            </a:r>
            <a:r>
              <a:rPr lang="en-US" sz="2400" b="1" dirty="0">
                <a:solidFill>
                  <a:srgbClr val="00B0F0"/>
                </a:solidFill>
                <a:latin typeface="Candara" panose="020E0502030303020204" pitchFamily="34" charset="0"/>
              </a:rPr>
              <a:t>Management </a:t>
            </a:r>
            <a:r>
              <a:rPr lang="en-US" sz="2400" b="1" dirty="0" smtClean="0">
                <a:solidFill>
                  <a:srgbClr val="00B0F0"/>
                </a:solidFill>
                <a:latin typeface="Candara" panose="020E0502030303020204" pitchFamily="34" charset="0"/>
              </a:rPr>
              <a:t>Perspective</a:t>
            </a:r>
          </a:p>
          <a:p>
            <a:endParaRPr lang="en-US" b="1" dirty="0" smtClean="0">
              <a:solidFill>
                <a:srgbClr val="00B0F0"/>
              </a:solidFill>
              <a:latin typeface="Candara" panose="020E0502030303020204" pitchFamily="34" charset="0"/>
            </a:endParaRPr>
          </a:p>
          <a:p>
            <a:r>
              <a:rPr lang="en-US" b="1" dirty="0" smtClean="0">
                <a:solidFill>
                  <a:srgbClr val="00B0F0"/>
                </a:solidFill>
                <a:latin typeface="Candara" panose="020E0502030303020204" pitchFamily="34" charset="0"/>
              </a:rPr>
              <a:t>Domains</a:t>
            </a:r>
            <a:r>
              <a:rPr lang="en-US" dirty="0">
                <a:latin typeface="Candara" panose="020E0502030303020204" pitchFamily="34" charset="0"/>
              </a:rPr>
              <a:t>: The network management overview given so far </a:t>
            </a:r>
            <a:r>
              <a:rPr lang="en-US" dirty="0" smtClean="0">
                <a:latin typeface="Candara" panose="020E0502030303020204" pitchFamily="34" charset="0"/>
              </a:rPr>
              <a:t>in the </a:t>
            </a:r>
            <a:r>
              <a:rPr lang="en-US" dirty="0">
                <a:latin typeface="Candara" panose="020E0502030303020204" pitchFamily="34" charset="0"/>
              </a:rPr>
              <a:t>chapter can be perceived as </a:t>
            </a:r>
            <a:r>
              <a:rPr lang="en-US" dirty="0" smtClean="0">
                <a:latin typeface="Candara" panose="020E0502030303020204" pitchFamily="34" charset="0"/>
              </a:rPr>
              <a:t>management </a:t>
            </a:r>
            <a:r>
              <a:rPr lang="en-US" dirty="0">
                <a:latin typeface="Candara" panose="020E0502030303020204" pitchFamily="34" charset="0"/>
              </a:rPr>
              <a:t>of a domain. The domain can be any of a selected group of parameters having common attributes.</a:t>
            </a:r>
          </a:p>
          <a:p>
            <a:r>
              <a:rPr lang="en-US" dirty="0">
                <a:latin typeface="Candara" panose="020E0502030303020204" pitchFamily="34" charset="0"/>
              </a:rPr>
              <a:t>Thus, a geographical domain refers to the subdivisions of a large geographical region. For example, </a:t>
            </a:r>
            <a:r>
              <a:rPr lang="en-US" dirty="0" smtClean="0">
                <a:latin typeface="Candara" panose="020E0502030303020204" pitchFamily="34" charset="0"/>
              </a:rPr>
              <a:t>in India </a:t>
            </a:r>
            <a:r>
              <a:rPr lang="en-US" dirty="0">
                <a:latin typeface="Candara" panose="020E0502030303020204" pitchFamily="34" charset="0"/>
              </a:rPr>
              <a:t>the telecommunication administration is divided into circles, and each circle maintains its </a:t>
            </a:r>
            <a:r>
              <a:rPr lang="en-US" dirty="0" smtClean="0">
                <a:latin typeface="Candara" panose="020E0502030303020204" pitchFamily="34" charset="0"/>
              </a:rPr>
              <a:t>own telecommunication </a:t>
            </a:r>
            <a:r>
              <a:rPr lang="en-US" dirty="0">
                <a:latin typeface="Candara" panose="020E0502030303020204" pitchFamily="34" charset="0"/>
              </a:rPr>
              <a:t>network.</a:t>
            </a:r>
          </a:p>
          <a:p>
            <a:r>
              <a:rPr lang="en-US" dirty="0">
                <a:latin typeface="Candara" panose="020E0502030303020204" pitchFamily="34" charset="0"/>
              </a:rPr>
              <a:t>Another classification of a domain can be based on vendor products. Thus, we could have </a:t>
            </a:r>
            <a:r>
              <a:rPr lang="en-US" dirty="0" smtClean="0">
                <a:latin typeface="Candara" panose="020E0502030303020204" pitchFamily="34" charset="0"/>
              </a:rPr>
              <a:t>different vendors</a:t>
            </a:r>
            <a:r>
              <a:rPr lang="en-US" dirty="0">
                <a:latin typeface="Candara" panose="020E0502030303020204" pitchFamily="34" charset="0"/>
              </a:rPr>
              <a:t>' management systems managing their respective products. A third perspective of looking </a:t>
            </a:r>
            <a:r>
              <a:rPr lang="en-US" dirty="0" smtClean="0">
                <a:latin typeface="Candara" panose="020E0502030303020204" pitchFamily="34" charset="0"/>
              </a:rPr>
              <a:t>at domains </a:t>
            </a:r>
            <a:r>
              <a:rPr lang="en-US" dirty="0">
                <a:latin typeface="Candara" panose="020E0502030303020204" pitchFamily="34" charset="0"/>
              </a:rPr>
              <a:t>can be from the technology perspective. For example, IP-based products, </a:t>
            </a:r>
            <a:r>
              <a:rPr lang="en-US" dirty="0" smtClean="0">
                <a:latin typeface="Candara" panose="020E0502030303020204" pitchFamily="34" charset="0"/>
              </a:rPr>
              <a:t>telecommunication products</a:t>
            </a:r>
            <a:r>
              <a:rPr lang="en-US" dirty="0">
                <a:latin typeface="Candara" panose="020E0502030303020204" pitchFamily="34" charset="0"/>
              </a:rPr>
              <a:t>, broadband communication products, and digital transport products such as SDH could </a:t>
            </a:r>
            <a:r>
              <a:rPr lang="en-US" dirty="0" smtClean="0">
                <a:latin typeface="Candara" panose="020E0502030303020204" pitchFamily="34" charset="0"/>
              </a:rPr>
              <a:t>each define a domain managed by a separate NMS, as well as a different administrative group.</a:t>
            </a:r>
          </a:p>
          <a:p>
            <a:endParaRPr lang="en-US" b="1" dirty="0" smtClean="0">
              <a:solidFill>
                <a:srgbClr val="00B0F0"/>
              </a:solidFill>
              <a:latin typeface="Candara" panose="020E0502030303020204" pitchFamily="34" charset="0"/>
            </a:endParaRPr>
          </a:p>
          <a:p>
            <a:r>
              <a:rPr lang="en-US" b="1" dirty="0" smtClean="0">
                <a:solidFill>
                  <a:srgbClr val="00B0F0"/>
                </a:solidFill>
                <a:latin typeface="Candara" panose="020E0502030303020204" pitchFamily="34" charset="0"/>
              </a:rPr>
              <a:t>Protocols</a:t>
            </a:r>
            <a:r>
              <a:rPr lang="en-US" dirty="0">
                <a:latin typeface="Candara" panose="020E0502030303020204" pitchFamily="34" charset="0"/>
              </a:rPr>
              <a:t>: Network management can be perceived from the protocol used to manage the </a:t>
            </a:r>
            <a:r>
              <a:rPr lang="en-US" dirty="0" smtClean="0">
                <a:latin typeface="Candara" panose="020E0502030303020204" pitchFamily="34" charset="0"/>
              </a:rPr>
              <a:t>network such </a:t>
            </a:r>
            <a:r>
              <a:rPr lang="en-US" dirty="0">
                <a:latin typeface="Candara" panose="020E0502030303020204" pitchFamily="34" charset="0"/>
              </a:rPr>
              <a:t>as Internet-based SNMP and OSI-based Common Management Information </a:t>
            </a:r>
            <a:r>
              <a:rPr lang="en-US" dirty="0" smtClean="0">
                <a:latin typeface="Candara" panose="020E0502030303020204" pitchFamily="34" charset="0"/>
              </a:rPr>
              <a:t>Protocol/Common Management </a:t>
            </a:r>
            <a:r>
              <a:rPr lang="en-US" dirty="0">
                <a:latin typeface="Candara" panose="020E0502030303020204" pitchFamily="34" charset="0"/>
              </a:rPr>
              <a:t>Information Service Element (CMIP/CMISE). Traffic use of various protocols at </a:t>
            </a:r>
            <a:r>
              <a:rPr lang="en-US" dirty="0" smtClean="0">
                <a:latin typeface="Candara" panose="020E0502030303020204" pitchFamily="34" charset="0"/>
              </a:rPr>
              <a:t>each protocol </a:t>
            </a:r>
            <a:r>
              <a:rPr lang="en-US" dirty="0">
                <a:latin typeface="Candara" panose="020E0502030303020204" pitchFamily="34" charset="0"/>
              </a:rPr>
              <a:t>layer can be monitored.</a:t>
            </a:r>
          </a:p>
          <a:p>
            <a:endParaRPr lang="en-US" b="1" dirty="0" smtClean="0">
              <a:solidFill>
                <a:srgbClr val="00B0F0"/>
              </a:solidFill>
              <a:latin typeface="Candara" panose="020E0502030303020204" pitchFamily="34" charset="0"/>
            </a:endParaRPr>
          </a:p>
          <a:p>
            <a:r>
              <a:rPr lang="en-US" b="1" dirty="0" smtClean="0">
                <a:solidFill>
                  <a:srgbClr val="00B0F0"/>
                </a:solidFill>
                <a:latin typeface="Candara" panose="020E0502030303020204" pitchFamily="34" charset="0"/>
              </a:rPr>
              <a:t>Network </a:t>
            </a:r>
            <a:r>
              <a:rPr lang="en-US" b="1" dirty="0">
                <a:solidFill>
                  <a:srgbClr val="00B0F0"/>
                </a:solidFill>
                <a:latin typeface="Candara" panose="020E0502030303020204" pitchFamily="34" charset="0"/>
              </a:rPr>
              <a:t>and Transmission Technologies</a:t>
            </a:r>
            <a:r>
              <a:rPr lang="en-US" dirty="0">
                <a:latin typeface="Candara" panose="020E0502030303020204" pitchFamily="34" charset="0"/>
              </a:rPr>
              <a:t>: An end-to-end network system could be viewed </a:t>
            </a:r>
            <a:r>
              <a:rPr lang="en-US" dirty="0" smtClean="0">
                <a:latin typeface="Candara" panose="020E0502030303020204" pitchFamily="34" charset="0"/>
              </a:rPr>
              <a:t>as comprising </a:t>
            </a:r>
            <a:r>
              <a:rPr lang="en-US" dirty="0">
                <a:latin typeface="Candara" panose="020E0502030303020204" pitchFamily="34" charset="0"/>
              </a:rPr>
              <a:t>multiple network technologies traversing different transmission media and carrying </a:t>
            </a:r>
            <a:r>
              <a:rPr lang="en-US" dirty="0" smtClean="0">
                <a:latin typeface="Candara" panose="020E0502030303020204" pitchFamily="34" charset="0"/>
              </a:rPr>
              <a:t>information </a:t>
            </a:r>
            <a:r>
              <a:rPr lang="en-US" dirty="0">
                <a:latin typeface="Candara" panose="020E0502030303020204" pitchFamily="34" charset="0"/>
              </a:rPr>
              <a:t>in different transmission modes, each managed from a different network management </a:t>
            </a:r>
            <a:r>
              <a:rPr lang="en-US" dirty="0" smtClean="0">
                <a:latin typeface="Candara" panose="020E0502030303020204" pitchFamily="34" charset="0"/>
              </a:rPr>
              <a:t>perspective</a:t>
            </a:r>
            <a:r>
              <a:rPr lang="en-US" dirty="0">
                <a:latin typeface="Candara" panose="020E0502030303020204" pitchFamily="34" charset="0"/>
              </a:rPr>
              <a:t>. Thus, an end-to-end communication, which can be represented as a logical circuit, could be </a:t>
            </a:r>
            <a:r>
              <a:rPr lang="en-US" dirty="0" smtClean="0">
                <a:latin typeface="Candara" panose="020E0502030303020204" pitchFamily="34" charset="0"/>
              </a:rPr>
              <a:t>made up </a:t>
            </a:r>
            <a:r>
              <a:rPr lang="en-US" dirty="0">
                <a:latin typeface="Candara" panose="020E0502030303020204" pitchFamily="34" charset="0"/>
              </a:rPr>
              <a:t>of network elements comprising IP-based routers and ATM-based switches. It can traverse </a:t>
            </a:r>
            <a:r>
              <a:rPr lang="en-US" dirty="0" smtClean="0">
                <a:latin typeface="Candara" panose="020E0502030303020204" pitchFamily="34" charset="0"/>
              </a:rPr>
              <a:t>globally through </a:t>
            </a:r>
            <a:r>
              <a:rPr lang="en-US" dirty="0">
                <a:latin typeface="Candara" panose="020E0502030303020204" pitchFamily="34" charset="0"/>
              </a:rPr>
              <a:t>coaxial cable in an access network, wireless transmission over continents, fiber optic cable </a:t>
            </a:r>
            <a:r>
              <a:rPr lang="en-US" dirty="0" smtClean="0">
                <a:latin typeface="Candara" panose="020E0502030303020204" pitchFamily="34" charset="0"/>
              </a:rPr>
              <a:t>over land </a:t>
            </a:r>
            <a:r>
              <a:rPr lang="en-US" dirty="0">
                <a:latin typeface="Candara" panose="020E0502030303020204" pitchFamily="34" charset="0"/>
              </a:rPr>
              <a:t>on a WAN, and twisted copper wire at home. The transmission mode could be digital TDM, </a:t>
            </a:r>
            <a:r>
              <a:rPr lang="en-US" dirty="0" smtClean="0">
                <a:latin typeface="Candara" panose="020E0502030303020204" pitchFamily="34" charset="0"/>
              </a:rPr>
              <a:t>or ATM</a:t>
            </a:r>
            <a:r>
              <a:rPr lang="en-US" dirty="0">
                <a:latin typeface="Candara" panose="020E0502030303020204" pitchFamily="34" charset="0"/>
              </a:rPr>
              <a:t>, or a broadband access mode. An integrated NMS is used to manage end-to-end availability of </a:t>
            </a:r>
            <a:r>
              <a:rPr lang="en-US" dirty="0" smtClean="0">
                <a:latin typeface="Candara" panose="020E0502030303020204" pitchFamily="34" charset="0"/>
              </a:rPr>
              <a:t>a circuit </a:t>
            </a:r>
            <a:r>
              <a:rPr lang="en-US" dirty="0">
                <a:latin typeface="Candara" panose="020E0502030303020204" pitchFamily="34" charset="0"/>
              </a:rPr>
              <a:t>that deploys multivendor and </a:t>
            </a:r>
            <a:r>
              <a:rPr lang="en-US" dirty="0" smtClean="0">
                <a:latin typeface="Candara" panose="020E0502030303020204" pitchFamily="34" charset="0"/>
              </a:rPr>
              <a:t>multi technology </a:t>
            </a:r>
            <a:r>
              <a:rPr lang="en-US" dirty="0">
                <a:latin typeface="Candara" panose="020E0502030303020204" pitchFamily="34" charset="0"/>
              </a:rPr>
              <a:t>network elements</a:t>
            </a:r>
            <a:r>
              <a:rPr lang="en-US" dirty="0" smtClean="0">
                <a:latin typeface="Candara" panose="020E0502030303020204" pitchFamily="34" charset="0"/>
              </a:rPr>
              <a:t>.</a:t>
            </a:r>
          </a:p>
        </p:txBody>
      </p:sp>
    </p:spTree>
    <p:extLst>
      <p:ext uri="{BB962C8B-B14F-4D97-AF65-F5344CB8AC3E}">
        <p14:creationId xmlns:p14="http://schemas.microsoft.com/office/powerpoint/2010/main" val="1977784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latin typeface="Candara" panose="020E0502030303020204" pitchFamily="34" charset="0"/>
              </a:rPr>
              <a:t>1.11</a:t>
            </a:r>
            <a:r>
              <a:rPr lang="en-US" altLang="ar-SA" sz="2800" dirty="0" smtClean="0">
                <a:solidFill>
                  <a:srgbClr val="00B0F0"/>
                </a:solidFill>
                <a:latin typeface="Candara" panose="020E0502030303020204" pitchFamily="34" charset="0"/>
              </a:rPr>
              <a:t> </a:t>
            </a:r>
            <a:r>
              <a:rPr lang="en-US" altLang="ar-SA" sz="2400" b="1" dirty="0" smtClean="0">
                <a:solidFill>
                  <a:srgbClr val="0070C0"/>
                </a:solidFill>
                <a:latin typeface="Candara" panose="020E0502030303020204" pitchFamily="34" charset="0"/>
              </a:rPr>
              <a:t> </a:t>
            </a:r>
            <a:r>
              <a:rPr lang="en-US" altLang="ar-SA" sz="2400" b="1" dirty="0">
                <a:solidFill>
                  <a:srgbClr val="0070C0"/>
                </a:solidFill>
                <a:latin typeface="Candara" panose="020E0502030303020204" pitchFamily="34" charset="0"/>
              </a:rPr>
              <a:t>NETWORK MANAGEMENT </a:t>
            </a:r>
            <a:r>
              <a:rPr lang="en-US" altLang="ar-SA" sz="2400" b="1" dirty="0" smtClean="0">
                <a:solidFill>
                  <a:srgbClr val="00B0F0"/>
                </a:solidFill>
                <a:effectLst>
                  <a:outerShdw blurRad="38100" dist="38100" dir="2700000" algn="tl">
                    <a:srgbClr val="000000">
                      <a:alpha val="43137"/>
                    </a:srgbClr>
                  </a:outerShdw>
                </a:effectLst>
                <a:latin typeface="Candara" panose="020E0502030303020204" pitchFamily="34" charset="0"/>
              </a:rPr>
              <a:t>PERSPECTIVES </a:t>
            </a:r>
            <a:r>
              <a:rPr lang="en-US" altLang="ar-SA" dirty="0" smtClean="0">
                <a:solidFill>
                  <a:srgbClr val="00B0F0"/>
                </a:solidFill>
                <a:effectLst>
                  <a:outerShdw blurRad="38100" dist="38100" dir="2700000" algn="tl">
                    <a:srgbClr val="000000">
                      <a:alpha val="43137"/>
                    </a:srgbClr>
                  </a:outerShdw>
                </a:effectLst>
                <a:latin typeface="Candara" panose="020E0502030303020204" pitchFamily="34" charset="0"/>
              </a:rPr>
              <a:t>(cont.)</a:t>
            </a:r>
            <a:endParaRPr lang="en-US" altLang="ar-SA" sz="12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119337" y="971600"/>
            <a:ext cx="11809311" cy="5386090"/>
          </a:xfrm>
          <a:prstGeom prst="rect">
            <a:avLst/>
          </a:prstGeom>
          <a:noFill/>
        </p:spPr>
        <p:txBody>
          <a:bodyPr wrap="square" rtlCol="0">
            <a:spAutoFit/>
          </a:bodyPr>
          <a:lstStyle/>
          <a:p>
            <a:r>
              <a:rPr lang="en-US" sz="2400" b="1" dirty="0" smtClean="0">
                <a:solidFill>
                  <a:srgbClr val="00B0F0"/>
                </a:solidFill>
                <a:latin typeface="Candara" panose="020E0502030303020204" pitchFamily="34" charset="0"/>
              </a:rPr>
              <a:t>1.11.2  Service </a:t>
            </a:r>
            <a:r>
              <a:rPr lang="en-US" sz="2400" b="1" dirty="0">
                <a:solidFill>
                  <a:srgbClr val="00B0F0"/>
                </a:solidFill>
                <a:latin typeface="Candara" panose="020E0502030303020204" pitchFamily="34" charset="0"/>
              </a:rPr>
              <a:t>Management Perspective</a:t>
            </a:r>
          </a:p>
          <a:p>
            <a:endParaRPr lang="en-US" dirty="0" smtClean="0">
              <a:latin typeface="Candara" panose="020E0502030303020204" pitchFamily="34" charset="0"/>
            </a:endParaRPr>
          </a:p>
          <a:p>
            <a:pPr>
              <a:spcAft>
                <a:spcPts val="1200"/>
              </a:spcAft>
            </a:pPr>
            <a:r>
              <a:rPr lang="en-US" dirty="0" smtClean="0">
                <a:latin typeface="Candara" panose="020E0502030303020204" pitchFamily="34" charset="0"/>
              </a:rPr>
              <a:t>The </a:t>
            </a:r>
            <a:r>
              <a:rPr lang="en-US" dirty="0">
                <a:latin typeface="Candara" panose="020E0502030303020204" pitchFamily="34" charset="0"/>
              </a:rPr>
              <a:t>network is used to provide service to customers and consequently what needs to be managed </a:t>
            </a:r>
            <a:r>
              <a:rPr lang="en-US" dirty="0" smtClean="0">
                <a:latin typeface="Candara" panose="020E0502030303020204" pitchFamily="34" charset="0"/>
              </a:rPr>
              <a:t>are the </a:t>
            </a:r>
            <a:r>
              <a:rPr lang="en-US" dirty="0">
                <a:latin typeface="Candara" panose="020E0502030303020204" pitchFamily="34" charset="0"/>
              </a:rPr>
              <a:t>services. The real concern of service providers is more about service management. Providing </a:t>
            </a:r>
            <a:r>
              <a:rPr lang="en-US" dirty="0" smtClean="0">
                <a:latin typeface="Candara" panose="020E0502030303020204" pitchFamily="34" charset="0"/>
              </a:rPr>
              <a:t>quality </a:t>
            </a:r>
            <a:r>
              <a:rPr lang="en-US" dirty="0">
                <a:latin typeface="Candara" panose="020E0502030303020204" pitchFamily="34" charset="0"/>
              </a:rPr>
              <a:t>of service to satisfy the customers' needs requires network management. However, while </a:t>
            </a:r>
            <a:r>
              <a:rPr lang="en-US" dirty="0" smtClean="0">
                <a:latin typeface="Candara" panose="020E0502030303020204" pitchFamily="34" charset="0"/>
              </a:rPr>
              <a:t>network management </a:t>
            </a:r>
            <a:r>
              <a:rPr lang="en-US" dirty="0">
                <a:latin typeface="Candara" panose="020E0502030303020204" pitchFamily="34" charset="0"/>
              </a:rPr>
              <a:t>focuses on the physical network, service management focuses on services offered over </a:t>
            </a:r>
            <a:r>
              <a:rPr lang="en-US" dirty="0" smtClean="0">
                <a:latin typeface="Candara" panose="020E0502030303020204" pitchFamily="34" charset="0"/>
              </a:rPr>
              <a:t>the network </a:t>
            </a:r>
            <a:r>
              <a:rPr lang="en-US" dirty="0">
                <a:latin typeface="Candara" panose="020E0502030303020204" pitchFamily="34" charset="0"/>
              </a:rPr>
              <a:t>and those services meeting customer needs and satisfaction. Various quality of service (</a:t>
            </a:r>
            <a:r>
              <a:rPr lang="en-US" dirty="0" smtClean="0">
                <a:latin typeface="Candara" panose="020E0502030303020204" pitchFamily="34" charset="0"/>
              </a:rPr>
              <a:t>QoS) parameters </a:t>
            </a:r>
            <a:r>
              <a:rPr lang="en-US" dirty="0">
                <a:latin typeface="Candara" panose="020E0502030303020204" pitchFamily="34" charset="0"/>
              </a:rPr>
              <a:t>are defined and an SLA is reached between the service provider and the customer. There </a:t>
            </a:r>
            <a:r>
              <a:rPr lang="en-US" dirty="0" smtClean="0">
                <a:latin typeface="Candara" panose="020E0502030303020204" pitchFamily="34" charset="0"/>
              </a:rPr>
              <a:t>are several </a:t>
            </a:r>
            <a:r>
              <a:rPr lang="en-US" dirty="0">
                <a:latin typeface="Candara" panose="020E0502030303020204" pitchFamily="34" charset="0"/>
              </a:rPr>
              <a:t>OSSs that provide different types of service management.</a:t>
            </a:r>
          </a:p>
          <a:p>
            <a:pPr>
              <a:spcAft>
                <a:spcPts val="1200"/>
              </a:spcAft>
            </a:pPr>
            <a:r>
              <a:rPr lang="en-US" dirty="0">
                <a:latin typeface="Candara" panose="020E0502030303020204" pitchFamily="34" charset="0"/>
              </a:rPr>
              <a:t>Communication services can be offered as public switched network services, Internet services, </a:t>
            </a:r>
            <a:r>
              <a:rPr lang="en-US" dirty="0" smtClean="0">
                <a:latin typeface="Candara" panose="020E0502030303020204" pitchFamily="34" charset="0"/>
              </a:rPr>
              <a:t>virtual </a:t>
            </a:r>
            <a:r>
              <a:rPr lang="en-US" dirty="0">
                <a:latin typeface="Candara" panose="020E0502030303020204" pitchFamily="34" charset="0"/>
              </a:rPr>
              <a:t>private network, real-time interactive audio and video services, and others too numerous to </a:t>
            </a:r>
            <a:r>
              <a:rPr lang="en-US" dirty="0" smtClean="0">
                <a:latin typeface="Candara" panose="020E0502030303020204" pitchFamily="34" charset="0"/>
              </a:rPr>
              <a:t>list. </a:t>
            </a:r>
          </a:p>
          <a:p>
            <a:pPr>
              <a:spcAft>
                <a:spcPts val="1200"/>
              </a:spcAft>
            </a:pPr>
            <a:r>
              <a:rPr lang="en-US" dirty="0" smtClean="0">
                <a:latin typeface="Candara" panose="020E0502030303020204" pitchFamily="34" charset="0"/>
              </a:rPr>
              <a:t>Computing </a:t>
            </a:r>
            <a:r>
              <a:rPr lang="en-US" dirty="0">
                <a:latin typeface="Candara" panose="020E0502030303020204" pitchFamily="34" charset="0"/>
              </a:rPr>
              <a:t>services are offered to clients using applications running on servers. These servers </a:t>
            </a:r>
            <a:r>
              <a:rPr lang="en-US" dirty="0" smtClean="0">
                <a:latin typeface="Candara" panose="020E0502030303020204" pitchFamily="34" charset="0"/>
              </a:rPr>
              <a:t>and applications </a:t>
            </a:r>
            <a:r>
              <a:rPr lang="en-US" dirty="0">
                <a:latin typeface="Candara" panose="020E0502030303020204" pitchFamily="34" charset="0"/>
              </a:rPr>
              <a:t>running on them need to be managed centrally by the service provider or enterprise </a:t>
            </a:r>
            <a:r>
              <a:rPr lang="en-US" dirty="0" smtClean="0">
                <a:latin typeface="Candara" panose="020E0502030303020204" pitchFamily="34" charset="0"/>
              </a:rPr>
              <a:t>that owns </a:t>
            </a:r>
            <a:r>
              <a:rPr lang="en-US" dirty="0">
                <a:latin typeface="Candara" panose="020E0502030303020204" pitchFamily="34" charset="0"/>
              </a:rPr>
              <a:t>them. This management is also known as enterprise management. It monitors the health of </a:t>
            </a:r>
            <a:r>
              <a:rPr lang="en-US" dirty="0" smtClean="0">
                <a:latin typeface="Candara" panose="020E0502030303020204" pitchFamily="34" charset="0"/>
              </a:rPr>
              <a:t>system resources</a:t>
            </a:r>
            <a:r>
              <a:rPr lang="en-US" dirty="0">
                <a:latin typeface="Candara" panose="020E0502030303020204" pitchFamily="34" charset="0"/>
              </a:rPr>
              <a:t>, as well as the applications that run on them. There are managed service offerings available </a:t>
            </a:r>
            <a:r>
              <a:rPr lang="en-US" dirty="0" smtClean="0">
                <a:latin typeface="Candara" panose="020E0502030303020204" pitchFamily="34" charset="0"/>
              </a:rPr>
              <a:t>to manage </a:t>
            </a:r>
            <a:r>
              <a:rPr lang="en-US" dirty="0">
                <a:latin typeface="Candara" panose="020E0502030303020204" pitchFamily="34" charset="0"/>
              </a:rPr>
              <a:t>multiple enterprise networks from a common management facility.</a:t>
            </a:r>
          </a:p>
        </p:txBody>
      </p:sp>
    </p:spTree>
    <p:extLst>
      <p:ext uri="{BB962C8B-B14F-4D97-AF65-F5344CB8AC3E}">
        <p14:creationId xmlns:p14="http://schemas.microsoft.com/office/powerpoint/2010/main" val="2247574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latin typeface="Candara" panose="020E0502030303020204" pitchFamily="34" charset="0"/>
              </a:rPr>
              <a:t>1.11</a:t>
            </a:r>
            <a:r>
              <a:rPr lang="en-US" altLang="ar-SA" sz="2800" dirty="0" smtClean="0">
                <a:solidFill>
                  <a:srgbClr val="00B0F0"/>
                </a:solidFill>
                <a:latin typeface="Candara" panose="020E0502030303020204" pitchFamily="34" charset="0"/>
              </a:rPr>
              <a:t> </a:t>
            </a:r>
            <a:r>
              <a:rPr lang="en-US" altLang="ar-SA" sz="2400" b="1" dirty="0" smtClean="0">
                <a:solidFill>
                  <a:srgbClr val="0070C0"/>
                </a:solidFill>
                <a:latin typeface="Candara" panose="020E0502030303020204" pitchFamily="34" charset="0"/>
              </a:rPr>
              <a:t> </a:t>
            </a:r>
            <a:r>
              <a:rPr lang="en-US" altLang="ar-SA" sz="2400" b="1" dirty="0">
                <a:solidFill>
                  <a:srgbClr val="0070C0"/>
                </a:solidFill>
                <a:latin typeface="Candara" panose="020E0502030303020204" pitchFamily="34" charset="0"/>
              </a:rPr>
              <a:t>NETWORK MANAGEMENT </a:t>
            </a:r>
            <a:r>
              <a:rPr lang="en-US" altLang="ar-SA" sz="2400" b="1" dirty="0" smtClean="0">
                <a:solidFill>
                  <a:srgbClr val="00B0F0"/>
                </a:solidFill>
                <a:effectLst>
                  <a:outerShdw blurRad="38100" dist="38100" dir="2700000" algn="tl">
                    <a:srgbClr val="000000">
                      <a:alpha val="43137"/>
                    </a:srgbClr>
                  </a:outerShdw>
                </a:effectLst>
                <a:latin typeface="Candara" panose="020E0502030303020204" pitchFamily="34" charset="0"/>
              </a:rPr>
              <a:t>PERSPECTIVES </a:t>
            </a:r>
            <a:r>
              <a:rPr lang="en-US" altLang="ar-SA" dirty="0" smtClean="0">
                <a:solidFill>
                  <a:srgbClr val="00B0F0"/>
                </a:solidFill>
                <a:effectLst>
                  <a:outerShdw blurRad="38100" dist="38100" dir="2700000" algn="tl">
                    <a:srgbClr val="000000">
                      <a:alpha val="43137"/>
                    </a:srgbClr>
                  </a:outerShdw>
                </a:effectLst>
                <a:latin typeface="Candara" panose="020E0502030303020204" pitchFamily="34" charset="0"/>
              </a:rPr>
              <a:t>(cont.)</a:t>
            </a:r>
            <a:endParaRPr lang="en-US" altLang="ar-SA" sz="12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TextBox 4"/>
          <p:cNvSpPr txBox="1"/>
          <p:nvPr/>
        </p:nvSpPr>
        <p:spPr>
          <a:xfrm>
            <a:off x="119336" y="755576"/>
            <a:ext cx="11881319" cy="6278642"/>
          </a:xfrm>
          <a:prstGeom prst="rect">
            <a:avLst/>
          </a:prstGeom>
          <a:noFill/>
        </p:spPr>
        <p:txBody>
          <a:bodyPr wrap="square" rtlCol="0">
            <a:spAutoFit/>
          </a:bodyPr>
          <a:lstStyle/>
          <a:p>
            <a:r>
              <a:rPr lang="en-US" sz="2800" b="1" dirty="0" smtClean="0">
                <a:solidFill>
                  <a:srgbClr val="00B0F0"/>
                </a:solidFill>
                <a:latin typeface="Candara" panose="020E0502030303020204" pitchFamily="34" charset="0"/>
              </a:rPr>
              <a:t>1.11.3   </a:t>
            </a:r>
            <a:r>
              <a:rPr lang="en-US" sz="2800" b="1" dirty="0" smtClean="0">
                <a:solidFill>
                  <a:srgbClr val="00B0F0"/>
                </a:solidFill>
                <a:effectLst>
                  <a:outerShdw blurRad="38100" dist="38100" dir="2700000" algn="tl">
                    <a:srgbClr val="000000">
                      <a:alpha val="43137"/>
                    </a:srgbClr>
                  </a:outerShdw>
                </a:effectLst>
                <a:latin typeface="Candara" panose="020E0502030303020204" pitchFamily="34" charset="0"/>
              </a:rPr>
              <a:t>OSS</a:t>
            </a:r>
            <a:r>
              <a:rPr lang="en-US" sz="2800" b="1" dirty="0" smtClean="0">
                <a:solidFill>
                  <a:srgbClr val="00B0F0"/>
                </a:solidFill>
                <a:latin typeface="Candara" panose="020E0502030303020204" pitchFamily="34" charset="0"/>
              </a:rPr>
              <a:t> Perspective</a:t>
            </a:r>
            <a:endParaRPr lang="en-US" dirty="0" smtClean="0">
              <a:latin typeface="Candara" panose="020E0502030303020204" pitchFamily="34" charset="0"/>
            </a:endParaRPr>
          </a:p>
          <a:p>
            <a:pPr>
              <a:spcAft>
                <a:spcPts val="1200"/>
              </a:spcAft>
            </a:pPr>
            <a:r>
              <a:rPr lang="en-US" sz="1800" dirty="0" smtClean="0">
                <a:latin typeface="Candara" panose="020E0502030303020204" pitchFamily="34" charset="0"/>
              </a:rPr>
              <a:t>While </a:t>
            </a:r>
            <a:r>
              <a:rPr lang="en-US" sz="1800" dirty="0">
                <a:latin typeface="Candara" panose="020E0502030303020204" pitchFamily="34" charset="0"/>
              </a:rPr>
              <a:t>the EMS, NMS, and enterprise management system are designed to manage the network </a:t>
            </a:r>
            <a:r>
              <a:rPr lang="en-US" sz="1800" dirty="0" smtClean="0">
                <a:latin typeface="Candara" panose="020E0502030303020204" pitchFamily="34" charset="0"/>
              </a:rPr>
              <a:t>and network </a:t>
            </a:r>
            <a:r>
              <a:rPr lang="en-US" sz="1800" dirty="0">
                <a:latin typeface="Candara" panose="020E0502030303020204" pitchFamily="34" charset="0"/>
              </a:rPr>
              <a:t>resources, OSSs support the operation of network and service management systems. In </a:t>
            </a:r>
            <a:r>
              <a:rPr lang="en-US" sz="1800" dirty="0" smtClean="0">
                <a:latin typeface="Candara" panose="020E0502030303020204" pitchFamily="34" charset="0"/>
              </a:rPr>
              <a:t>Section l.9 </a:t>
            </a:r>
            <a:r>
              <a:rPr lang="en-US" sz="1800" dirty="0">
                <a:latin typeface="Candara" panose="020E0502030303020204" pitchFamily="34" charset="0"/>
              </a:rPr>
              <a:t>we described the supporting functions of networking needed to provide communication services </a:t>
            </a:r>
            <a:r>
              <a:rPr lang="en-US" sz="1800" dirty="0" smtClean="0">
                <a:latin typeface="Candara" panose="020E0502030303020204" pitchFamily="34" charset="0"/>
              </a:rPr>
              <a:t>as operations</a:t>
            </a:r>
            <a:r>
              <a:rPr lang="en-US" sz="1800" dirty="0">
                <a:latin typeface="Candara" panose="020E0502030303020204" pitchFamily="34" charset="0"/>
              </a:rPr>
              <a:t>, administration, maintenance, and provisioning (OAMP).</a:t>
            </a:r>
          </a:p>
          <a:p>
            <a:pPr>
              <a:spcAft>
                <a:spcPts val="1200"/>
              </a:spcAft>
            </a:pPr>
            <a:r>
              <a:rPr lang="en-US" sz="1800" b="1" dirty="0">
                <a:solidFill>
                  <a:srgbClr val="0070C0"/>
                </a:solidFill>
                <a:latin typeface="Candara" panose="020E0502030303020204" pitchFamily="34" charset="0"/>
              </a:rPr>
              <a:t>Provisioning System</a:t>
            </a:r>
            <a:r>
              <a:rPr lang="en-US" sz="1800" dirty="0">
                <a:latin typeface="Candara" panose="020E0502030303020204" pitchFamily="34" charset="0"/>
              </a:rPr>
              <a:t>: The logical and physical network has to be provisioned to provide the </a:t>
            </a:r>
            <a:r>
              <a:rPr lang="en-US" sz="1800" dirty="0" smtClean="0">
                <a:latin typeface="Candara" panose="020E0502030303020204" pitchFamily="34" charset="0"/>
              </a:rPr>
              <a:t>desired service </a:t>
            </a:r>
            <a:r>
              <a:rPr lang="en-US" sz="1800" dirty="0">
                <a:latin typeface="Candara" panose="020E0502030303020204" pitchFamily="34" charset="0"/>
              </a:rPr>
              <a:t>to the customer. An OSS, provisioning management system, does this function using </a:t>
            </a:r>
            <a:r>
              <a:rPr lang="en-US" sz="1800" dirty="0" smtClean="0">
                <a:latin typeface="Candara" panose="020E0502030303020204" pitchFamily="34" charset="0"/>
              </a:rPr>
              <a:t>several other </a:t>
            </a:r>
            <a:r>
              <a:rPr lang="en-US" sz="1800" dirty="0">
                <a:latin typeface="Candara" panose="020E0502030303020204" pitchFamily="34" charset="0"/>
              </a:rPr>
              <a:t>OSSs such as the inventory management system, the service order system, and the element </a:t>
            </a:r>
            <a:r>
              <a:rPr lang="en-US" sz="1800" dirty="0" smtClean="0">
                <a:latin typeface="Candara" panose="020E0502030303020204" pitchFamily="34" charset="0"/>
              </a:rPr>
              <a:t>and NMSs</a:t>
            </a:r>
            <a:r>
              <a:rPr lang="en-US" sz="1800" dirty="0">
                <a:latin typeface="Candara" panose="020E0502030303020204" pitchFamily="34" charset="0"/>
              </a:rPr>
              <a:t>. Provisioning management includes circuit provisioning, service provisioning, and network </a:t>
            </a:r>
            <a:r>
              <a:rPr lang="en-US" sz="1800" dirty="0" smtClean="0">
                <a:latin typeface="Candara" panose="020E0502030303020204" pitchFamily="34" charset="0"/>
              </a:rPr>
              <a:t>provisioning</a:t>
            </a:r>
            <a:r>
              <a:rPr lang="en-US" sz="1800" dirty="0">
                <a:latin typeface="Candara" panose="020E0502030303020204" pitchFamily="34" charset="0"/>
              </a:rPr>
              <a:t>.</a:t>
            </a:r>
          </a:p>
          <a:p>
            <a:pPr>
              <a:spcAft>
                <a:spcPts val="1200"/>
              </a:spcAft>
            </a:pPr>
            <a:r>
              <a:rPr lang="en-US" sz="1800" b="1" dirty="0">
                <a:solidFill>
                  <a:srgbClr val="0070C0"/>
                </a:solidFill>
                <a:latin typeface="Candara" panose="020E0502030303020204" pitchFamily="34" charset="0"/>
              </a:rPr>
              <a:t>Inventory Management System </a:t>
            </a:r>
            <a:r>
              <a:rPr lang="en-US" sz="1800" dirty="0">
                <a:latin typeface="Candara" panose="020E0502030303020204" pitchFamily="34" charset="0"/>
              </a:rPr>
              <a:t>includes inventory of equipment and facilities. We can </a:t>
            </a:r>
            <a:r>
              <a:rPr lang="en-US" sz="1800" dirty="0" smtClean="0">
                <a:latin typeface="Candara" panose="020E0502030303020204" pitchFamily="34" charset="0"/>
              </a:rPr>
              <a:t>generalize </a:t>
            </a:r>
            <a:r>
              <a:rPr lang="en-US" sz="1800" dirty="0">
                <a:latin typeface="Candara" panose="020E0502030303020204" pitchFamily="34" charset="0"/>
              </a:rPr>
              <a:t>equipment as active components forming nodes of a network and facilities as passive </a:t>
            </a:r>
            <a:r>
              <a:rPr lang="en-US" sz="1800" dirty="0" smtClean="0">
                <a:latin typeface="Candara" panose="020E0502030303020204" pitchFamily="34" charset="0"/>
              </a:rPr>
              <a:t>components linking </a:t>
            </a:r>
            <a:r>
              <a:rPr lang="en-US" sz="1800" dirty="0">
                <a:latin typeface="Candara" panose="020E0502030303020204" pitchFamily="34" charset="0"/>
              </a:rPr>
              <a:t>the nodes.</a:t>
            </a:r>
          </a:p>
          <a:p>
            <a:pPr>
              <a:spcAft>
                <a:spcPts val="1200"/>
              </a:spcAft>
            </a:pPr>
            <a:r>
              <a:rPr lang="en-US" sz="1800" b="1" dirty="0">
                <a:solidFill>
                  <a:srgbClr val="0070C0"/>
                </a:solidFill>
                <a:latin typeface="Candara" panose="020E0502030303020204" pitchFamily="34" charset="0"/>
              </a:rPr>
              <a:t>Customer Relations Management </a:t>
            </a:r>
            <a:r>
              <a:rPr lang="en-US" sz="1800" dirty="0">
                <a:latin typeface="Candara" panose="020E0502030303020204" pitchFamily="34" charset="0"/>
              </a:rPr>
              <a:t>(</a:t>
            </a:r>
            <a:r>
              <a:rPr lang="en-US" sz="1800" b="1" dirty="0">
                <a:solidFill>
                  <a:srgbClr val="0070C0"/>
                </a:solidFill>
                <a:latin typeface="Candara" panose="020E0502030303020204" pitchFamily="34" charset="0"/>
              </a:rPr>
              <a:t>CRM</a:t>
            </a:r>
            <a:r>
              <a:rPr lang="en-US" sz="1800" dirty="0">
                <a:latin typeface="Candara" panose="020E0502030303020204" pitchFamily="34" charset="0"/>
              </a:rPr>
              <a:t>) operation support system manages complaints </a:t>
            </a:r>
            <a:r>
              <a:rPr lang="en-US" sz="1800" dirty="0" smtClean="0">
                <a:latin typeface="Candara" panose="020E0502030303020204" pitchFamily="34" charset="0"/>
              </a:rPr>
              <a:t>reported by </a:t>
            </a:r>
            <a:r>
              <a:rPr lang="en-US" sz="1800" dirty="0">
                <a:latin typeface="Candara" panose="020E0502030303020204" pitchFamily="34" charset="0"/>
              </a:rPr>
              <a:t>the customers. A proactive approach to CRM is the service provider calling the customer on </a:t>
            </a:r>
            <a:r>
              <a:rPr lang="en-US" sz="1800" dirty="0" smtClean="0">
                <a:latin typeface="Candara" panose="020E0502030303020204" pitchFamily="34" charset="0"/>
              </a:rPr>
              <a:t>detecting a </a:t>
            </a:r>
            <a:r>
              <a:rPr lang="en-US" sz="1800" dirty="0">
                <a:latin typeface="Candara" panose="020E0502030303020204" pitchFamily="34" charset="0"/>
              </a:rPr>
              <a:t>service outage indicated by NMS.</a:t>
            </a:r>
          </a:p>
          <a:p>
            <a:pPr>
              <a:spcAft>
                <a:spcPts val="1200"/>
              </a:spcAft>
            </a:pPr>
            <a:r>
              <a:rPr lang="en-US" sz="1800" b="1" dirty="0">
                <a:solidFill>
                  <a:srgbClr val="0070C0"/>
                </a:solidFill>
                <a:latin typeface="Candara" panose="020E0502030303020204" pitchFamily="34" charset="0"/>
              </a:rPr>
              <a:t>Trouble Ticket and Work Force Management </a:t>
            </a:r>
            <a:r>
              <a:rPr lang="en-US" sz="1800" dirty="0">
                <a:latin typeface="Candara" panose="020E0502030303020204" pitchFamily="34" charset="0"/>
              </a:rPr>
              <a:t>manages the troubles detected by the NMS </a:t>
            </a:r>
            <a:r>
              <a:rPr lang="en-US" sz="1800" dirty="0" smtClean="0">
                <a:latin typeface="Candara" panose="020E0502030303020204" pitchFamily="34" charset="0"/>
              </a:rPr>
              <a:t>and generates </a:t>
            </a:r>
            <a:r>
              <a:rPr lang="en-US" sz="1800" dirty="0">
                <a:latin typeface="Candara" panose="020E0502030303020204" pitchFamily="34" charset="0"/>
              </a:rPr>
              <a:t>work order in the Work Force Management System. Various OSSs help with the remote </a:t>
            </a:r>
            <a:r>
              <a:rPr lang="en-US" sz="1800" dirty="0" smtClean="0">
                <a:latin typeface="Candara" panose="020E0502030303020204" pitchFamily="34" charset="0"/>
              </a:rPr>
              <a:t>testing</a:t>
            </a:r>
            <a:r>
              <a:rPr lang="en-US" sz="1800" dirty="0">
                <a:latin typeface="Candara" panose="020E0502030303020204" pitchFamily="34" charset="0"/>
              </a:rPr>
              <a:t>, either on-demand or automated, in installation and </a:t>
            </a:r>
            <a:r>
              <a:rPr lang="en-US" sz="1800" dirty="0" smtClean="0">
                <a:latin typeface="Candara" panose="020E0502030303020204" pitchFamily="34" charset="0"/>
              </a:rPr>
              <a:t>maintenance. </a:t>
            </a:r>
          </a:p>
          <a:p>
            <a:pPr>
              <a:spcAft>
                <a:spcPts val="1200"/>
              </a:spcAft>
            </a:pPr>
            <a:r>
              <a:rPr lang="en-US" sz="1800" b="1" dirty="0" smtClean="0">
                <a:solidFill>
                  <a:srgbClr val="0070C0"/>
                </a:solidFill>
                <a:latin typeface="Candara" panose="020E0502030303020204" pitchFamily="34" charset="0"/>
              </a:rPr>
              <a:t>IP </a:t>
            </a:r>
            <a:r>
              <a:rPr lang="en-US" sz="1800" b="1" dirty="0">
                <a:solidFill>
                  <a:srgbClr val="0070C0"/>
                </a:solidFill>
                <a:latin typeface="Candara" panose="020E0502030303020204" pitchFamily="34" charset="0"/>
              </a:rPr>
              <a:t>Telecommunication Application Management: </a:t>
            </a:r>
            <a:r>
              <a:rPr lang="en-US" sz="1800" dirty="0">
                <a:latin typeface="Candara" panose="020E0502030303020204" pitchFamily="34" charset="0"/>
              </a:rPr>
              <a:t>The traditional analog services of voice </a:t>
            </a:r>
            <a:r>
              <a:rPr lang="en-US" sz="1800" dirty="0" smtClean="0">
                <a:latin typeface="Candara" panose="020E0502030303020204" pitchFamily="34" charset="0"/>
              </a:rPr>
              <a:t>and video </a:t>
            </a:r>
            <a:r>
              <a:rPr lang="en-US" sz="1800" dirty="0">
                <a:latin typeface="Candara" panose="020E0502030303020204" pitchFamily="34" charset="0"/>
              </a:rPr>
              <a:t>are now offered as digital services. Such services as voice-over-IP and video-over-IP </a:t>
            </a:r>
            <a:r>
              <a:rPr lang="en-US" sz="1800" dirty="0" smtClean="0">
                <a:latin typeface="Candara" panose="020E0502030303020204" pitchFamily="34" charset="0"/>
              </a:rPr>
              <a:t>applications require </a:t>
            </a:r>
            <a:r>
              <a:rPr lang="en-US" sz="1800" dirty="0">
                <a:latin typeface="Candara" panose="020E0502030303020204" pitchFamily="34" charset="0"/>
              </a:rPr>
              <a:t>not only management of data, but also connection management. Sessions that are equivalent </a:t>
            </a:r>
            <a:r>
              <a:rPr lang="en-US" sz="1800" dirty="0" smtClean="0">
                <a:latin typeface="Candara" panose="020E0502030303020204" pitchFamily="34" charset="0"/>
              </a:rPr>
              <a:t>to a </a:t>
            </a:r>
            <a:r>
              <a:rPr lang="en-US" sz="1800" dirty="0">
                <a:latin typeface="Candara" panose="020E0502030303020204" pitchFamily="34" charset="0"/>
              </a:rPr>
              <a:t>circuit need to be established and managed</a:t>
            </a:r>
            <a:r>
              <a:rPr lang="en-US" sz="1800" dirty="0" smtClean="0">
                <a:latin typeface="Candara" panose="020E0502030303020204" pitchFamily="34" charset="0"/>
              </a:rPr>
              <a:t>.</a:t>
            </a:r>
            <a:endParaRPr lang="en-US" sz="1800" dirty="0">
              <a:latin typeface="Candara" panose="020E0502030303020204" pitchFamily="34" charset="0"/>
            </a:endParaRPr>
          </a:p>
        </p:txBody>
      </p:sp>
      <p:sp>
        <p:nvSpPr>
          <p:cNvPr id="6" name="TextBox 5"/>
          <p:cNvSpPr txBox="1"/>
          <p:nvPr/>
        </p:nvSpPr>
        <p:spPr>
          <a:xfrm>
            <a:off x="191343" y="7308304"/>
            <a:ext cx="11809312" cy="1384995"/>
          </a:xfrm>
          <a:prstGeom prst="rect">
            <a:avLst/>
          </a:prstGeom>
          <a:noFill/>
        </p:spPr>
        <p:txBody>
          <a:bodyPr wrap="square" rtlCol="0">
            <a:spAutoFit/>
          </a:bodyPr>
          <a:lstStyle/>
          <a:p>
            <a:r>
              <a:rPr lang="en-US" sz="2400" b="1" dirty="0" smtClean="0">
                <a:solidFill>
                  <a:srgbClr val="00B0F0"/>
                </a:solidFill>
                <a:latin typeface="Candara" panose="020E0502030303020204" pitchFamily="34" charset="0"/>
              </a:rPr>
              <a:t>1.11.4	e-Business </a:t>
            </a:r>
            <a:r>
              <a:rPr lang="en-US" sz="2400" b="1" dirty="0">
                <a:solidFill>
                  <a:srgbClr val="00B0F0"/>
                </a:solidFill>
                <a:latin typeface="Candara" panose="020E0502030303020204" pitchFamily="34" charset="0"/>
              </a:rPr>
              <a:t>Management</a:t>
            </a:r>
          </a:p>
          <a:p>
            <a:r>
              <a:rPr lang="en-US" dirty="0">
                <a:latin typeface="Candara" panose="020E0502030303020204" pitchFamily="34" charset="0"/>
              </a:rPr>
              <a:t>The e-business management and privacy requirements arc associated with e-commerce </a:t>
            </a:r>
            <a:r>
              <a:rPr lang="en-US" dirty="0" smtClean="0">
                <a:latin typeface="Candara" panose="020E0502030303020204" pitchFamily="34" charset="0"/>
              </a:rPr>
              <a:t>applications. </a:t>
            </a:r>
          </a:p>
          <a:p>
            <a:r>
              <a:rPr lang="en-US" dirty="0" smtClean="0">
                <a:latin typeface="Candara" panose="020E0502030303020204" pitchFamily="34" charset="0"/>
              </a:rPr>
              <a:t>This </a:t>
            </a:r>
            <a:r>
              <a:rPr lang="en-US" dirty="0">
                <a:latin typeface="Candara" panose="020E0502030303020204" pitchFamily="34" charset="0"/>
              </a:rPr>
              <a:t>includes application management in Internet retail activities, as well as banking automated </a:t>
            </a:r>
            <a:r>
              <a:rPr lang="en-US" dirty="0" smtClean="0">
                <a:latin typeface="Candara" panose="020E0502030303020204" pitchFamily="34" charset="0"/>
              </a:rPr>
              <a:t>teller machines.</a:t>
            </a:r>
            <a:endParaRPr lang="en-US" dirty="0">
              <a:latin typeface="Candara" panose="020E0502030303020204" pitchFamily="34" charset="0"/>
            </a:endParaRPr>
          </a:p>
        </p:txBody>
      </p:sp>
    </p:spTree>
    <p:extLst>
      <p:ext uri="{BB962C8B-B14F-4D97-AF65-F5344CB8AC3E}">
        <p14:creationId xmlns:p14="http://schemas.microsoft.com/office/powerpoint/2010/main" val="4228834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19336" y="179512"/>
            <a:ext cx="11593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800" b="1" dirty="0" smtClean="0">
                <a:solidFill>
                  <a:srgbClr val="0070C0"/>
                </a:solidFill>
                <a:latin typeface="Candara" panose="020E0502030303020204" pitchFamily="34" charset="0"/>
              </a:rPr>
              <a:t>1.12</a:t>
            </a:r>
            <a:r>
              <a:rPr lang="en-US" altLang="ar-SA" sz="2800" dirty="0" smtClean="0">
                <a:solidFill>
                  <a:srgbClr val="00B0F0"/>
                </a:solidFill>
                <a:latin typeface="Candara" panose="020E0502030303020204" pitchFamily="34" charset="0"/>
              </a:rPr>
              <a:t> </a:t>
            </a:r>
            <a:r>
              <a:rPr lang="en-US" altLang="ar-SA" sz="2800" b="1" dirty="0" smtClean="0">
                <a:solidFill>
                  <a:srgbClr val="0070C0"/>
                </a:solidFill>
                <a:latin typeface="Candara" panose="020E0502030303020204" pitchFamily="34" charset="0"/>
              </a:rPr>
              <a:t> </a:t>
            </a:r>
            <a:r>
              <a:rPr lang="en-US" altLang="ar-SA" sz="2800" b="1" dirty="0">
                <a:solidFill>
                  <a:srgbClr val="0070C0"/>
                </a:solidFill>
                <a:latin typeface="Candara" panose="020E0502030303020204" pitchFamily="34" charset="0"/>
              </a:rPr>
              <a:t>NMS PLATFORM</a:t>
            </a:r>
            <a:endParaRPr lang="en-US" altLang="ar-SA" sz="28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TextBox 5"/>
          <p:cNvSpPr txBox="1"/>
          <p:nvPr/>
        </p:nvSpPr>
        <p:spPr>
          <a:xfrm>
            <a:off x="119336" y="1043608"/>
            <a:ext cx="11809312" cy="3737946"/>
          </a:xfrm>
          <a:prstGeom prst="rect">
            <a:avLst/>
          </a:prstGeom>
          <a:noFill/>
        </p:spPr>
        <p:txBody>
          <a:bodyPr wrap="square" rtlCol="0">
            <a:spAutoFit/>
          </a:bodyPr>
          <a:lstStyle/>
          <a:p>
            <a:pPr>
              <a:lnSpc>
                <a:spcPct val="150000"/>
              </a:lnSpc>
            </a:pPr>
            <a:r>
              <a:rPr lang="en-US" dirty="0">
                <a:latin typeface="Candara" panose="020E0502030303020204" pitchFamily="34" charset="0"/>
              </a:rPr>
              <a:t>NMSs and tools are available in various platforms—hardware and operating system. Popular </a:t>
            </a:r>
            <a:r>
              <a:rPr lang="en-US" dirty="0" smtClean="0">
                <a:latin typeface="Candara" panose="020E0502030303020204" pitchFamily="34" charset="0"/>
              </a:rPr>
              <a:t>high-end systems </a:t>
            </a:r>
            <a:r>
              <a:rPr lang="en-US" dirty="0">
                <a:latin typeface="Candara" panose="020E0502030303020204" pitchFamily="34" charset="0"/>
              </a:rPr>
              <a:t>are housed on UNIX-based servers. Low-end NMSs run either on Windows or </a:t>
            </a:r>
            <a:r>
              <a:rPr lang="en-US" dirty="0" smtClean="0">
                <a:latin typeface="Candara" panose="020E0502030303020204" pitchFamily="34" charset="0"/>
              </a:rPr>
              <a:t>Linux-based platforms</a:t>
            </a:r>
            <a:r>
              <a:rPr lang="en-US" dirty="0">
                <a:latin typeface="Candara" panose="020E0502030303020204" pitchFamily="34" charset="0"/>
              </a:rPr>
              <a:t>.</a:t>
            </a:r>
          </a:p>
          <a:p>
            <a:pPr>
              <a:lnSpc>
                <a:spcPct val="150000"/>
              </a:lnSpc>
            </a:pPr>
            <a:r>
              <a:rPr lang="en-US" dirty="0">
                <a:latin typeface="Candara" panose="020E0502030303020204" pitchFamily="34" charset="0"/>
              </a:rPr>
              <a:t>Most high-end NMSs are equipped with remote client capability and can be accessed either via </a:t>
            </a:r>
            <a:r>
              <a:rPr lang="en-US" dirty="0" smtClean="0">
                <a:latin typeface="Candara" panose="020E0502030303020204" pitchFamily="34" charset="0"/>
              </a:rPr>
              <a:t>Java client </a:t>
            </a:r>
            <a:r>
              <a:rPr lang="en-US" dirty="0">
                <a:latin typeface="Candara" panose="020E0502030303020204" pitchFamily="34" charset="0"/>
              </a:rPr>
              <a:t>or Web browser. Client platforms are either Windows or UNIX </a:t>
            </a:r>
            <a:r>
              <a:rPr lang="en-US" dirty="0" smtClean="0">
                <a:latin typeface="Candara" panose="020E0502030303020204" pitchFamily="34" charset="0"/>
              </a:rPr>
              <a:t>based. </a:t>
            </a:r>
          </a:p>
          <a:p>
            <a:pPr>
              <a:lnSpc>
                <a:spcPct val="150000"/>
              </a:lnSpc>
            </a:pPr>
            <a:r>
              <a:rPr lang="en-US" dirty="0" smtClean="0">
                <a:latin typeface="Candara" panose="020E0502030303020204" pitchFamily="34" charset="0"/>
              </a:rPr>
              <a:t>Common </a:t>
            </a:r>
            <a:r>
              <a:rPr lang="en-US" dirty="0">
                <a:latin typeface="Candara" panose="020E0502030303020204" pitchFamily="34" charset="0"/>
              </a:rPr>
              <a:t>troubleshooting and monitoring of network element parameters could be done by </a:t>
            </a:r>
            <a:r>
              <a:rPr lang="en-US" dirty="0" smtClean="0">
                <a:latin typeface="Candara" panose="020E0502030303020204" pitchFamily="34" charset="0"/>
              </a:rPr>
              <a:t>using simple </a:t>
            </a:r>
            <a:r>
              <a:rPr lang="en-US" dirty="0">
                <a:latin typeface="Candara" panose="020E0502030303020204" pitchFamily="34" charset="0"/>
              </a:rPr>
              <a:t>networking and network management tools. These are part of TCP/IP stack. For example, </a:t>
            </a:r>
            <a:r>
              <a:rPr lang="en-US" dirty="0" smtClean="0">
                <a:latin typeface="Candara" panose="020E0502030303020204" pitchFamily="34" charset="0"/>
              </a:rPr>
              <a:t>network </a:t>
            </a:r>
            <a:r>
              <a:rPr lang="en-US" dirty="0">
                <a:latin typeface="Candara" panose="020E0502030303020204" pitchFamily="34" charset="0"/>
              </a:rPr>
              <a:t>connectivity could be tested </a:t>
            </a:r>
            <a:r>
              <a:rPr lang="en-US" dirty="0" smtClean="0">
                <a:latin typeface="Candara" panose="020E0502030303020204" pitchFamily="34" charset="0"/>
              </a:rPr>
              <a:t>using ping </a:t>
            </a:r>
            <a:r>
              <a:rPr lang="en-US" dirty="0">
                <a:latin typeface="Candara" panose="020E0502030303020204" pitchFamily="34" charset="0"/>
              </a:rPr>
              <a:t>and </a:t>
            </a:r>
            <a:r>
              <a:rPr lang="en-US" dirty="0" smtClean="0">
                <a:latin typeface="Candara" panose="020E0502030303020204" pitchFamily="34" charset="0"/>
              </a:rPr>
              <a:t>trace route </a:t>
            </a:r>
            <a:r>
              <a:rPr lang="en-US" dirty="0">
                <a:latin typeface="Candara" panose="020E0502030303020204" pitchFamily="34" charset="0"/>
              </a:rPr>
              <a:t>commands in UNIX and </a:t>
            </a:r>
            <a:r>
              <a:rPr lang="en-US" dirty="0" smtClean="0">
                <a:latin typeface="Candara" panose="020E0502030303020204" pitchFamily="34" charset="0"/>
              </a:rPr>
              <a:t>tracer </a:t>
            </a:r>
            <a:r>
              <a:rPr lang="en-US" dirty="0">
                <a:latin typeface="Candara" panose="020E0502030303020204" pitchFamily="34" charset="0"/>
              </a:rPr>
              <a:t>in </a:t>
            </a:r>
            <a:r>
              <a:rPr lang="en-US" dirty="0" smtClean="0">
                <a:latin typeface="Candara" panose="020E0502030303020204" pitchFamily="34" charset="0"/>
              </a:rPr>
              <a:t>Microsoft </a:t>
            </a:r>
            <a:r>
              <a:rPr lang="en-US" dirty="0">
                <a:latin typeface="Candara" panose="020E0502030303020204" pitchFamily="34" charset="0"/>
              </a:rPr>
              <a:t>Windows. </a:t>
            </a:r>
          </a:p>
        </p:txBody>
      </p:sp>
    </p:spTree>
    <p:extLst>
      <p:ext uri="{BB962C8B-B14F-4D97-AF65-F5344CB8AC3E}">
        <p14:creationId xmlns:p14="http://schemas.microsoft.com/office/powerpoint/2010/main" val="3430253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72707" name="Shape 600"/>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72708" name="Shape 601"/>
          <p:cNvCxnSpPr>
            <a:cxnSpLocks noChangeShapeType="1"/>
          </p:cNvCxnSpPr>
          <p:nvPr/>
        </p:nvCxnSpPr>
        <p:spPr bwMode="auto">
          <a:xfrm>
            <a:off x="3494089" y="5133975"/>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602" name="Shape 602"/>
          <p:cNvSpPr txBox="1"/>
          <p:nvPr/>
        </p:nvSpPr>
        <p:spPr>
          <a:xfrm>
            <a:off x="2930526" y="5133975"/>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603" name="Shape 603"/>
          <p:cNvSpPr txBox="1"/>
          <p:nvPr/>
        </p:nvSpPr>
        <p:spPr>
          <a:xfrm>
            <a:off x="8277225" y="8382000"/>
            <a:ext cx="420688" cy="33655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477">
                <a:solidFill>
                  <a:schemeClr val="dk1"/>
                </a:solidFill>
                <a:latin typeface="Arial"/>
                <a:ea typeface="Arial"/>
                <a:cs typeface="Arial"/>
                <a:sym typeface="Arial"/>
              </a:rPr>
              <a:t>  </a:t>
            </a:r>
          </a:p>
        </p:txBody>
      </p:sp>
      <p:sp>
        <p:nvSpPr>
          <p:cNvPr id="604" name="Shape 604"/>
          <p:cNvSpPr txBox="1"/>
          <p:nvPr/>
        </p:nvSpPr>
        <p:spPr>
          <a:xfrm>
            <a:off x="2930525" y="492126"/>
            <a:ext cx="6330950" cy="519113"/>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2585" b="1">
                <a:solidFill>
                  <a:schemeClr val="dk1"/>
                </a:solidFill>
                <a:latin typeface="Arial"/>
                <a:ea typeface="Arial"/>
                <a:cs typeface="Arial"/>
                <a:sym typeface="Arial"/>
              </a:rPr>
              <a:t>Network Management Perspectives</a:t>
            </a:r>
          </a:p>
        </p:txBody>
      </p:sp>
      <p:sp>
        <p:nvSpPr>
          <p:cNvPr id="605" name="Shape 605"/>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606" name="Shape 606"/>
          <p:cNvSpPr txBox="1"/>
          <p:nvPr/>
        </p:nvSpPr>
        <p:spPr>
          <a:xfrm>
            <a:off x="3422651" y="1219200"/>
            <a:ext cx="4994275" cy="3835400"/>
          </a:xfrm>
          <a:prstGeom prst="rect">
            <a:avLst/>
          </a:prstGeom>
          <a:noFill/>
          <a:ln>
            <a:noFill/>
          </a:ln>
        </p:spPr>
        <p:txBody>
          <a:bodyPr lIns="84392" tIns="42185" rIns="84392" bIns="42185"/>
          <a:lstStyle/>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Network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Service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Service and Network Provisioning</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Application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e-Commerce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Inventory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Integrated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Business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Information Management</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Management Protocols</a:t>
            </a:r>
          </a:p>
          <a:p>
            <a:pPr>
              <a:spcBef>
                <a:spcPts val="0"/>
              </a:spcBef>
              <a:spcAft>
                <a:spcPts val="0"/>
              </a:spcAft>
              <a:buClr>
                <a:schemeClr val="dk1"/>
              </a:buClr>
              <a:buSzPct val="100000"/>
              <a:buFont typeface="Arial"/>
              <a:buChar char="•"/>
              <a:defRPr/>
            </a:pPr>
            <a:r>
              <a:rPr lang="en-US" sz="2215" dirty="0">
                <a:solidFill>
                  <a:schemeClr val="dk1"/>
                </a:solidFill>
                <a:latin typeface="Arial"/>
                <a:ea typeface="Arial"/>
                <a:cs typeface="Arial"/>
                <a:sym typeface="Arial"/>
              </a:rPr>
              <a:t> Management Technologies</a:t>
            </a:r>
          </a:p>
        </p:txBody>
      </p:sp>
      <p:sp>
        <p:nvSpPr>
          <p:cNvPr id="607" name="Shape 607"/>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a:solidFill>
                  <a:schemeClr val="dk1"/>
                </a:solidFill>
                <a:latin typeface="Arial"/>
                <a:ea typeface="Arial"/>
                <a:cs typeface="Arial"/>
                <a:sym typeface="Arial"/>
              </a:rPr>
              <a:t>Chapter 1		     	 Data Communications and NM Overview</a:t>
            </a:r>
          </a:p>
        </p:txBody>
      </p:sp>
      <p:sp>
        <p:nvSpPr>
          <p:cNvPr id="608" name="Shape 608"/>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72716" name="Shape 609"/>
          <p:cNvCxnSpPr>
            <a:cxnSpLocks noChangeShapeType="1"/>
          </p:cNvCxnSpPr>
          <p:nvPr/>
        </p:nvCxnSpPr>
        <p:spPr bwMode="auto">
          <a:xfrm>
            <a:off x="3494089" y="83820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74755" name="Shape 616"/>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74756" name="Shape 617"/>
          <p:cNvCxnSpPr>
            <a:cxnSpLocks noChangeShapeType="1"/>
          </p:cNvCxnSpPr>
          <p:nvPr/>
        </p:nvCxnSpPr>
        <p:spPr bwMode="auto">
          <a:xfrm>
            <a:off x="3494089" y="4713288"/>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618" name="Shape 618"/>
          <p:cNvSpPr txBox="1"/>
          <p:nvPr/>
        </p:nvSpPr>
        <p:spPr>
          <a:xfrm>
            <a:off x="2930526" y="4713288"/>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619" name="Shape 619"/>
          <p:cNvSpPr txBox="1"/>
          <p:nvPr/>
        </p:nvSpPr>
        <p:spPr>
          <a:xfrm>
            <a:off x="8277225" y="8382000"/>
            <a:ext cx="420688" cy="33655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477">
                <a:solidFill>
                  <a:schemeClr val="dk1"/>
                </a:solidFill>
                <a:latin typeface="Arial"/>
                <a:ea typeface="Arial"/>
                <a:cs typeface="Arial"/>
                <a:sym typeface="Arial"/>
              </a:rPr>
              <a:t>  </a:t>
            </a:r>
          </a:p>
        </p:txBody>
      </p:sp>
      <p:sp>
        <p:nvSpPr>
          <p:cNvPr id="620" name="Shape 620"/>
          <p:cNvSpPr txBox="1"/>
          <p:nvPr/>
        </p:nvSpPr>
        <p:spPr>
          <a:xfrm>
            <a:off x="2930525" y="492125"/>
            <a:ext cx="6330950" cy="539750"/>
          </a:xfrm>
          <a:prstGeom prst="rect">
            <a:avLst/>
          </a:prstGeom>
          <a:noFill/>
          <a:ln>
            <a:noFill/>
          </a:ln>
        </p:spPr>
        <p:txBody>
          <a:bodyPr lIns="84392" tIns="42185" rIns="84392" bIns="42185"/>
          <a:lstStyle/>
          <a:p>
            <a:pPr algn="ctr">
              <a:spcBef>
                <a:spcPts val="0"/>
              </a:spcBef>
              <a:spcAft>
                <a:spcPts val="0"/>
              </a:spcAft>
              <a:buClr>
                <a:srgbClr val="000000"/>
              </a:buClr>
              <a:buSzPct val="25000"/>
              <a:defRPr/>
            </a:pPr>
            <a:r>
              <a:rPr lang="en-US" sz="2954" b="1">
                <a:solidFill>
                  <a:srgbClr val="000000"/>
                </a:solidFill>
                <a:latin typeface="Arial"/>
                <a:ea typeface="Arial"/>
                <a:cs typeface="Arial"/>
                <a:sym typeface="Arial"/>
              </a:rPr>
              <a:t>Infrastructure Perspective</a:t>
            </a:r>
          </a:p>
        </p:txBody>
      </p:sp>
      <p:sp>
        <p:nvSpPr>
          <p:cNvPr id="621" name="Shape 621"/>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622" name="Shape 622"/>
          <p:cNvSpPr txBox="1"/>
          <p:nvPr/>
        </p:nvSpPr>
        <p:spPr>
          <a:xfrm>
            <a:off x="3352801" y="1055688"/>
            <a:ext cx="4994275" cy="3663950"/>
          </a:xfrm>
          <a:prstGeom prst="rect">
            <a:avLst/>
          </a:prstGeom>
          <a:noFill/>
          <a:ln>
            <a:noFill/>
          </a:ln>
        </p:spPr>
        <p:txBody>
          <a:bodyPr lIns="84392" tIns="42185" rIns="84392" bIns="42185"/>
          <a:lstStyle/>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Domains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Protocols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Technologies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Transmission Media</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Transmission Modes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Service Functions</a:t>
            </a:r>
          </a:p>
        </p:txBody>
      </p:sp>
      <p:sp>
        <p:nvSpPr>
          <p:cNvPr id="623" name="Shape 623"/>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a:solidFill>
                  <a:schemeClr val="dk1"/>
                </a:solidFill>
                <a:latin typeface="Arial"/>
                <a:ea typeface="Arial"/>
                <a:cs typeface="Arial"/>
                <a:sym typeface="Arial"/>
              </a:rPr>
              <a:t>Chapter 1		     	 Data Communications and NM Overview</a:t>
            </a:r>
          </a:p>
        </p:txBody>
      </p:sp>
      <p:sp>
        <p:nvSpPr>
          <p:cNvPr id="624" name="Shape 624"/>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74764" name="Shape 625"/>
          <p:cNvCxnSpPr>
            <a:cxnSpLocks noChangeShapeType="1"/>
          </p:cNvCxnSpPr>
          <p:nvPr/>
        </p:nvCxnSpPr>
        <p:spPr bwMode="auto">
          <a:xfrm>
            <a:off x="3494089" y="83820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txBox="1"/>
          <p:nvPr/>
        </p:nvSpPr>
        <p:spPr>
          <a:xfrm>
            <a:off x="7432676" y="8382000"/>
            <a:ext cx="1319213" cy="609600"/>
          </a:xfrm>
          <a:prstGeom prst="rect">
            <a:avLst/>
          </a:prstGeom>
          <a:noFill/>
          <a:ln>
            <a:noFill/>
          </a:ln>
        </p:spPr>
        <p:txBody>
          <a:bodyPr lIns="84392" tIns="42185" rIns="84392" bIns="42185"/>
          <a:lstStyle/>
          <a:p>
            <a:pPr algn="r">
              <a:spcBef>
                <a:spcPts val="0"/>
              </a:spcBef>
              <a:spcAft>
                <a:spcPts val="0"/>
              </a:spcAft>
              <a:buClr>
                <a:schemeClr val="dk1"/>
              </a:buClr>
              <a:buSzPct val="25000"/>
              <a:defRPr/>
            </a:pPr>
            <a:r>
              <a:rPr lang="en-US" sz="1292">
                <a:solidFill>
                  <a:schemeClr val="dk1"/>
                </a:solidFill>
                <a:latin typeface="Times New Roman"/>
                <a:ea typeface="Times New Roman"/>
                <a:cs typeface="Times New Roman"/>
                <a:sym typeface="Times New Roman"/>
              </a:rPr>
              <a:t>*</a:t>
            </a:r>
          </a:p>
        </p:txBody>
      </p:sp>
      <p:cxnSp>
        <p:nvCxnSpPr>
          <p:cNvPr id="76803" name="Shape 632"/>
          <p:cNvCxnSpPr>
            <a:cxnSpLocks noChangeShapeType="1"/>
          </p:cNvCxnSpPr>
          <p:nvPr/>
        </p:nvCxnSpPr>
        <p:spPr bwMode="auto">
          <a:xfrm>
            <a:off x="3422651" y="533400"/>
            <a:ext cx="5205413"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cxnSp>
        <p:nvCxnSpPr>
          <p:cNvPr id="76804" name="Shape 633"/>
          <p:cNvCxnSpPr>
            <a:cxnSpLocks noChangeShapeType="1"/>
          </p:cNvCxnSpPr>
          <p:nvPr/>
        </p:nvCxnSpPr>
        <p:spPr bwMode="auto">
          <a:xfrm>
            <a:off x="3494089" y="464185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
        <p:nvSpPr>
          <p:cNvPr id="634" name="Shape 634"/>
          <p:cNvSpPr txBox="1"/>
          <p:nvPr/>
        </p:nvSpPr>
        <p:spPr>
          <a:xfrm>
            <a:off x="2930526" y="4641850"/>
            <a:ext cx="1406525" cy="457200"/>
          </a:xfrm>
          <a:prstGeom prst="rect">
            <a:avLst/>
          </a:prstGeom>
          <a:noFill/>
          <a:ln>
            <a:noFill/>
          </a:ln>
        </p:spPr>
        <p:txBody>
          <a:bodyPr lIns="84992" tIns="42485" rIns="84992" bIns="42485"/>
          <a:lstStyle/>
          <a:p>
            <a:pPr marL="422041" lvl="1">
              <a:spcBef>
                <a:spcPts val="0"/>
              </a:spcBef>
              <a:spcAft>
                <a:spcPts val="0"/>
              </a:spcAft>
              <a:buClr>
                <a:schemeClr val="dk1"/>
              </a:buClr>
              <a:buSzPct val="25000"/>
              <a:defRPr/>
            </a:pPr>
            <a:r>
              <a:rPr lang="en-US" sz="2215" b="1">
                <a:solidFill>
                  <a:schemeClr val="dk1"/>
                </a:solidFill>
                <a:latin typeface="Arial"/>
                <a:ea typeface="Arial"/>
                <a:cs typeface="Arial"/>
                <a:sym typeface="Arial"/>
              </a:rPr>
              <a:t>Notes</a:t>
            </a:r>
          </a:p>
        </p:txBody>
      </p:sp>
      <p:sp>
        <p:nvSpPr>
          <p:cNvPr id="635" name="Shape 635"/>
          <p:cNvSpPr txBox="1"/>
          <p:nvPr/>
        </p:nvSpPr>
        <p:spPr>
          <a:xfrm>
            <a:off x="8277225" y="8382000"/>
            <a:ext cx="420688" cy="336550"/>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477">
                <a:solidFill>
                  <a:schemeClr val="dk1"/>
                </a:solidFill>
                <a:latin typeface="Arial"/>
                <a:ea typeface="Arial"/>
                <a:cs typeface="Arial"/>
                <a:sym typeface="Arial"/>
              </a:rPr>
              <a:t>  </a:t>
            </a:r>
          </a:p>
        </p:txBody>
      </p:sp>
      <p:sp>
        <p:nvSpPr>
          <p:cNvPr id="636" name="Shape 636"/>
          <p:cNvSpPr txBox="1"/>
          <p:nvPr/>
        </p:nvSpPr>
        <p:spPr>
          <a:xfrm>
            <a:off x="2930525" y="492125"/>
            <a:ext cx="6330950" cy="539750"/>
          </a:xfrm>
          <a:prstGeom prst="rect">
            <a:avLst/>
          </a:prstGeom>
          <a:noFill/>
          <a:ln>
            <a:noFill/>
          </a:ln>
        </p:spPr>
        <p:txBody>
          <a:bodyPr lIns="84392" tIns="42185" rIns="84392" bIns="42185"/>
          <a:lstStyle/>
          <a:p>
            <a:pPr algn="ctr">
              <a:spcBef>
                <a:spcPts val="0"/>
              </a:spcBef>
              <a:spcAft>
                <a:spcPts val="0"/>
              </a:spcAft>
              <a:buClr>
                <a:srgbClr val="000000"/>
              </a:buClr>
              <a:buSzPct val="25000"/>
              <a:defRPr/>
            </a:pPr>
            <a:r>
              <a:rPr lang="en-US" sz="2954" b="1" dirty="0">
                <a:solidFill>
                  <a:srgbClr val="000000"/>
                </a:solidFill>
                <a:latin typeface="Arial"/>
                <a:ea typeface="Arial"/>
                <a:cs typeface="Arial"/>
                <a:sym typeface="Arial"/>
              </a:rPr>
              <a:t>Service Perspective</a:t>
            </a:r>
          </a:p>
        </p:txBody>
      </p:sp>
      <p:sp>
        <p:nvSpPr>
          <p:cNvPr id="637" name="Shape 637"/>
          <p:cNvSpPr txBox="1"/>
          <p:nvPr/>
        </p:nvSpPr>
        <p:spPr>
          <a:xfrm>
            <a:off x="7854951" y="228600"/>
            <a:ext cx="169863" cy="274638"/>
          </a:xfrm>
          <a:prstGeom prst="rect">
            <a:avLst/>
          </a:prstGeom>
          <a:noFill/>
          <a:ln>
            <a:noFill/>
          </a:ln>
        </p:spPr>
        <p:txBody>
          <a:bodyPr lIns="84392" tIns="42185" rIns="84392" bIns="42185"/>
          <a:lstStyle/>
          <a:p>
            <a:pPr>
              <a:spcBef>
                <a:spcPts val="0"/>
              </a:spcBef>
              <a:spcAft>
                <a:spcPts val="0"/>
              </a:spcAft>
              <a:defRPr/>
            </a:pPr>
            <a:endParaRPr sz="1846">
              <a:solidFill>
                <a:schemeClr val="dk1"/>
              </a:solidFill>
              <a:latin typeface="Arial"/>
              <a:ea typeface="Arial"/>
              <a:cs typeface="Arial"/>
              <a:sym typeface="Arial"/>
            </a:endParaRPr>
          </a:p>
        </p:txBody>
      </p:sp>
      <p:sp>
        <p:nvSpPr>
          <p:cNvPr id="638" name="Shape 638"/>
          <p:cNvSpPr txBox="1"/>
          <p:nvPr/>
        </p:nvSpPr>
        <p:spPr>
          <a:xfrm>
            <a:off x="3352801" y="1055689"/>
            <a:ext cx="4994275" cy="3068637"/>
          </a:xfrm>
          <a:prstGeom prst="rect">
            <a:avLst/>
          </a:prstGeom>
          <a:noFill/>
          <a:ln>
            <a:noFill/>
          </a:ln>
        </p:spPr>
        <p:txBody>
          <a:bodyPr lIns="84392" tIns="42185" rIns="84392" bIns="42185"/>
          <a:lstStyle/>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Communication Services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Computing Services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Content Services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IT Services</a:t>
            </a:r>
          </a:p>
          <a:p>
            <a:pPr>
              <a:lnSpc>
                <a:spcPct val="150000"/>
              </a:lnSpc>
              <a:spcBef>
                <a:spcPts val="0"/>
              </a:spcBef>
              <a:spcAft>
                <a:spcPts val="0"/>
              </a:spcAft>
              <a:buClr>
                <a:schemeClr val="dk1"/>
              </a:buClr>
              <a:buSzPct val="100000"/>
              <a:buFont typeface="Arial"/>
              <a:buChar char="•"/>
              <a:defRPr/>
            </a:pPr>
            <a:r>
              <a:rPr lang="en-US" sz="2585">
                <a:solidFill>
                  <a:schemeClr val="dk1"/>
                </a:solidFill>
                <a:latin typeface="Arial"/>
                <a:ea typeface="Arial"/>
                <a:cs typeface="Arial"/>
                <a:sym typeface="Arial"/>
              </a:rPr>
              <a:t> Application Services</a:t>
            </a:r>
          </a:p>
        </p:txBody>
      </p:sp>
      <p:sp>
        <p:nvSpPr>
          <p:cNvPr id="639" name="Shape 639"/>
          <p:cNvSpPr txBox="1"/>
          <p:nvPr/>
        </p:nvSpPr>
        <p:spPr>
          <a:xfrm>
            <a:off x="3422651" y="228600"/>
            <a:ext cx="5275263" cy="274638"/>
          </a:xfrm>
          <a:prstGeom prst="rect">
            <a:avLst/>
          </a:prstGeom>
          <a:noFill/>
          <a:ln>
            <a:noFill/>
          </a:ln>
        </p:spPr>
        <p:txBody>
          <a:bodyPr lIns="84392" tIns="42185" rIns="84392" bIns="42185"/>
          <a:lstStyle/>
          <a:p>
            <a:pPr>
              <a:spcBef>
                <a:spcPts val="0"/>
              </a:spcBef>
              <a:spcAft>
                <a:spcPts val="0"/>
              </a:spcAft>
              <a:buClr>
                <a:schemeClr val="dk1"/>
              </a:buClr>
              <a:buSzPct val="25000"/>
              <a:defRPr/>
            </a:pPr>
            <a:r>
              <a:rPr lang="en-US" sz="1108">
                <a:solidFill>
                  <a:schemeClr val="dk1"/>
                </a:solidFill>
                <a:latin typeface="Arial"/>
                <a:ea typeface="Arial"/>
                <a:cs typeface="Arial"/>
                <a:sym typeface="Arial"/>
              </a:rPr>
              <a:t>Chapter 1		     	 Data Communications and NM Overview</a:t>
            </a:r>
          </a:p>
        </p:txBody>
      </p:sp>
      <p:sp>
        <p:nvSpPr>
          <p:cNvPr id="640" name="Shape 640"/>
          <p:cNvSpPr txBox="1"/>
          <p:nvPr/>
        </p:nvSpPr>
        <p:spPr>
          <a:xfrm>
            <a:off x="4619626" y="8458201"/>
            <a:ext cx="3046413" cy="422275"/>
          </a:xfrm>
          <a:prstGeom prst="rect">
            <a:avLst/>
          </a:prstGeom>
          <a:noFill/>
          <a:ln>
            <a:noFill/>
          </a:ln>
        </p:spPr>
        <p:txBody>
          <a:bodyPr lIns="84392" tIns="42185" rIns="84392" bIns="42185"/>
          <a:lstStyle/>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Network Management: Principles and Practice</a:t>
            </a:r>
          </a:p>
          <a:p>
            <a:pPr algn="ctr">
              <a:spcBef>
                <a:spcPts val="0"/>
              </a:spcBef>
              <a:spcAft>
                <a:spcPts val="0"/>
              </a:spcAft>
              <a:buClr>
                <a:schemeClr val="dk1"/>
              </a:buClr>
              <a:buSzPct val="25000"/>
              <a:defRPr/>
            </a:pPr>
            <a:r>
              <a:rPr lang="en-US" sz="1108">
                <a:solidFill>
                  <a:schemeClr val="dk1"/>
                </a:solidFill>
                <a:latin typeface="Arial"/>
                <a:ea typeface="Arial"/>
                <a:cs typeface="Arial"/>
                <a:sym typeface="Arial"/>
              </a:rPr>
              <a:t>©  Mani Subramanian 2010</a:t>
            </a:r>
          </a:p>
        </p:txBody>
      </p:sp>
      <p:cxnSp>
        <p:nvCxnSpPr>
          <p:cNvPr id="76812" name="Shape 641"/>
          <p:cNvCxnSpPr>
            <a:cxnSpLocks noChangeShapeType="1"/>
          </p:cNvCxnSpPr>
          <p:nvPr/>
        </p:nvCxnSpPr>
        <p:spPr bwMode="auto">
          <a:xfrm>
            <a:off x="3494089" y="8382000"/>
            <a:ext cx="5203825" cy="0"/>
          </a:xfrm>
          <a:prstGeom prst="straightConnector1">
            <a:avLst/>
          </a:prstGeom>
          <a:noFill/>
          <a:ln w="1270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Text Box 8"/>
          <p:cNvSpPr txBox="1">
            <a:spLocks noChangeArrowheads="1"/>
          </p:cNvSpPr>
          <p:nvPr/>
        </p:nvSpPr>
        <p:spPr bwMode="auto">
          <a:xfrm>
            <a:off x="100517" y="149895"/>
            <a:ext cx="1159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ar-SA" sz="2400" b="1" dirty="0" smtClean="0">
                <a:solidFill>
                  <a:srgbClr val="0070C0"/>
                </a:solidFill>
                <a:latin typeface="Candara" panose="020E0502030303020204" pitchFamily="34" charset="0"/>
              </a:rPr>
              <a:t>1.12</a:t>
            </a:r>
            <a:r>
              <a:rPr lang="en-US" altLang="ar-SA" sz="2400" dirty="0" smtClean="0">
                <a:solidFill>
                  <a:srgbClr val="00B0F0"/>
                </a:solidFill>
                <a:latin typeface="Candara" panose="020E0502030303020204" pitchFamily="34" charset="0"/>
              </a:rPr>
              <a:t> </a:t>
            </a:r>
            <a:r>
              <a:rPr lang="en-US" altLang="ar-SA" sz="2400" b="1" dirty="0">
                <a:solidFill>
                  <a:srgbClr val="0070C0"/>
                </a:solidFill>
                <a:latin typeface="Candara" panose="020E0502030303020204" pitchFamily="34" charset="0"/>
              </a:rPr>
              <a:t> CURRENT </a:t>
            </a:r>
            <a:r>
              <a:rPr lang="en-US" altLang="ar-SA" sz="2400" b="1" dirty="0">
                <a:solidFill>
                  <a:srgbClr val="0070C0"/>
                </a:solidFill>
                <a:effectLst>
                  <a:outerShdw blurRad="38100" dist="38100" dir="2700000" algn="tl">
                    <a:srgbClr val="000000">
                      <a:alpha val="43137"/>
                    </a:srgbClr>
                  </a:outerShdw>
                </a:effectLst>
                <a:latin typeface="Candara" panose="020E0502030303020204" pitchFamily="34" charset="0"/>
              </a:rPr>
              <a:t>STATUS</a:t>
            </a:r>
            <a:r>
              <a:rPr lang="en-US" altLang="ar-SA" sz="2400" b="1" dirty="0">
                <a:solidFill>
                  <a:srgbClr val="0070C0"/>
                </a:solidFill>
                <a:latin typeface="Candara" panose="020E0502030303020204" pitchFamily="34" charset="0"/>
              </a:rPr>
              <a:t> AND </a:t>
            </a:r>
            <a:r>
              <a:rPr lang="en-US" altLang="ar-SA" sz="2400" b="1" dirty="0">
                <a:solidFill>
                  <a:srgbClr val="0070C0"/>
                </a:solidFill>
                <a:effectLst>
                  <a:outerShdw blurRad="38100" dist="38100" dir="2700000" algn="tl">
                    <a:srgbClr val="000000">
                      <a:alpha val="43137"/>
                    </a:srgbClr>
                  </a:outerShdw>
                </a:effectLst>
                <a:latin typeface="Candara" panose="020E0502030303020204" pitchFamily="34" charset="0"/>
              </a:rPr>
              <a:t>FUTURE</a:t>
            </a:r>
            <a:r>
              <a:rPr lang="en-US" altLang="ar-SA" sz="2400" b="1" dirty="0">
                <a:solidFill>
                  <a:srgbClr val="0070C0"/>
                </a:solidFill>
                <a:latin typeface="Candara" panose="020E0502030303020204" pitchFamily="34" charset="0"/>
              </a:rPr>
              <a:t> OF </a:t>
            </a:r>
            <a:r>
              <a:rPr lang="en-US" altLang="ar-SA" sz="2400" b="1" dirty="0" smtClean="0">
                <a:solidFill>
                  <a:srgbClr val="0070C0"/>
                </a:solidFill>
                <a:latin typeface="Candara" panose="020E0502030303020204" pitchFamily="34" charset="0"/>
              </a:rPr>
              <a:t>NETWORK MANAGEMENT</a:t>
            </a:r>
            <a:endParaRPr lang="en-US" altLang="ar-SA" sz="24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
        <p:nvSpPr>
          <p:cNvPr id="8" name="TextBox 7"/>
          <p:cNvSpPr txBox="1"/>
          <p:nvPr/>
        </p:nvSpPr>
        <p:spPr>
          <a:xfrm>
            <a:off x="100517" y="612649"/>
            <a:ext cx="11972147" cy="7725192"/>
          </a:xfrm>
          <a:prstGeom prst="rect">
            <a:avLst/>
          </a:prstGeom>
          <a:noFill/>
        </p:spPr>
        <p:txBody>
          <a:bodyPr wrap="square" rtlCol="0">
            <a:spAutoFit/>
          </a:bodyPr>
          <a:lstStyle/>
          <a:p>
            <a:r>
              <a:rPr lang="en-US" sz="1600" dirty="0">
                <a:latin typeface="Candara" panose="020E0502030303020204" pitchFamily="34" charset="0"/>
              </a:rPr>
              <a:t>Current NMSs are based on SNMP protocol. Most commercial network components have </a:t>
            </a:r>
            <a:r>
              <a:rPr lang="en-US" sz="1600" dirty="0" smtClean="0">
                <a:latin typeface="Candara" panose="020E0502030303020204" pitchFamily="34" charset="0"/>
              </a:rPr>
              <a:t>embedded SNMP </a:t>
            </a:r>
            <a:r>
              <a:rPr lang="en-US" sz="1600" dirty="0">
                <a:latin typeface="Candara" panose="020E0502030303020204" pitchFamily="34" charset="0"/>
              </a:rPr>
              <a:t>agents. Because of the universality of the IP, transport of management information for </a:t>
            </a:r>
            <a:r>
              <a:rPr lang="en-US" sz="1600" dirty="0" smtClean="0">
                <a:latin typeface="Candara" panose="020E0502030303020204" pitchFamily="34" charset="0"/>
              </a:rPr>
              <a:t>SNMP management</a:t>
            </a:r>
            <a:r>
              <a:rPr lang="en-US" sz="1600" dirty="0">
                <a:latin typeface="Candara" panose="020E0502030303020204" pitchFamily="34" charset="0"/>
              </a:rPr>
              <a:t>, which is TCP/IP-based, is automatically resolved. In addition, most of the popular </a:t>
            </a:r>
            <a:r>
              <a:rPr lang="en-US" sz="1600" dirty="0" smtClean="0">
                <a:latin typeface="Candara" panose="020E0502030303020204" pitchFamily="34" charset="0"/>
              </a:rPr>
              <a:t>host-operating </a:t>
            </a:r>
            <a:r>
              <a:rPr lang="en-US" sz="1600" dirty="0">
                <a:latin typeface="Candara" panose="020E0502030303020204" pitchFamily="34" charset="0"/>
              </a:rPr>
              <a:t>systems come with TCP/IP protocol suite and thus are amenable to SNMP management.</a:t>
            </a:r>
          </a:p>
          <a:p>
            <a:r>
              <a:rPr lang="en-US" sz="1600" dirty="0">
                <a:latin typeface="Candara" panose="020E0502030303020204" pitchFamily="34" charset="0"/>
              </a:rPr>
              <a:t>Current NMSs, however, suffer from several limitations. One of the limitations of SNMP-based </a:t>
            </a:r>
            <a:r>
              <a:rPr lang="en-US" sz="1600" dirty="0" smtClean="0">
                <a:latin typeface="Candara" panose="020E0502030303020204" pitchFamily="34" charset="0"/>
              </a:rPr>
              <a:t>management </a:t>
            </a:r>
            <a:r>
              <a:rPr lang="en-US" sz="1600" dirty="0">
                <a:latin typeface="Candara" panose="020E0502030303020204" pitchFamily="34" charset="0"/>
              </a:rPr>
              <a:t>system is that values of managed objects should be defined as scalar values. OSI-based </a:t>
            </a:r>
            <a:r>
              <a:rPr lang="en-US" sz="1600" dirty="0" smtClean="0">
                <a:latin typeface="Candara" panose="020E0502030303020204" pitchFamily="34" charset="0"/>
              </a:rPr>
              <a:t>management </a:t>
            </a:r>
            <a:r>
              <a:rPr lang="en-US" sz="1600" dirty="0">
                <a:latin typeface="Candara" panose="020E0502030303020204" pitchFamily="34" charset="0"/>
              </a:rPr>
              <a:t>protocol, CMIP, is object oriented. However, it has not been successful due to the </a:t>
            </a:r>
            <a:r>
              <a:rPr lang="en-US" sz="1600" dirty="0" smtClean="0">
                <a:latin typeface="Candara" panose="020E0502030303020204" pitchFamily="34" charset="0"/>
              </a:rPr>
              <a:t>complexity of </a:t>
            </a:r>
            <a:r>
              <a:rPr lang="en-US" sz="1600" dirty="0">
                <a:latin typeface="Candara" panose="020E0502030303020204" pitchFamily="34" charset="0"/>
              </a:rPr>
              <a:t>specifications of managed objects and the limitation of large memory in computer systems in the </a:t>
            </a:r>
            <a:r>
              <a:rPr lang="en-US" sz="1600" dirty="0" smtClean="0">
                <a:latin typeface="Candara" panose="020E0502030303020204" pitchFamily="34" charset="0"/>
              </a:rPr>
              <a:t>past. </a:t>
            </a:r>
          </a:p>
          <a:p>
            <a:r>
              <a:rPr lang="en-US" sz="1600" dirty="0" smtClean="0">
                <a:latin typeface="Candara" panose="020E0502030303020204" pitchFamily="34" charset="0"/>
              </a:rPr>
              <a:t>Another </a:t>
            </a:r>
            <a:r>
              <a:rPr lang="en-US" sz="1600" dirty="0">
                <a:latin typeface="Candara" panose="020E0502030303020204" pitchFamily="34" charset="0"/>
              </a:rPr>
              <a:t>limitation of SNMP-based management is that it is a poll-based system. In other words, </a:t>
            </a:r>
            <a:r>
              <a:rPr lang="en-US" sz="1600" dirty="0" smtClean="0">
                <a:latin typeface="Candara" panose="020E0502030303020204" pitchFamily="34" charset="0"/>
              </a:rPr>
              <a:t>NMS polls </a:t>
            </a:r>
            <a:r>
              <a:rPr lang="en-US" sz="1600" dirty="0">
                <a:latin typeface="Candara" panose="020E0502030303020204" pitchFamily="34" charset="0"/>
              </a:rPr>
              <a:t>each agent as to its status, or for any other data that it needs for network management. Only a </a:t>
            </a:r>
            <a:r>
              <a:rPr lang="en-US" sz="1600" dirty="0" smtClean="0">
                <a:latin typeface="Candara" panose="020E0502030303020204" pitchFamily="34" charset="0"/>
              </a:rPr>
              <a:t>small set </a:t>
            </a:r>
            <a:r>
              <a:rPr lang="en-US" sz="1600" dirty="0">
                <a:latin typeface="Candara" panose="020E0502030303020204" pitchFamily="34" charset="0"/>
              </a:rPr>
              <a:t>of transactions is initiated by a management agent to an NMS as alarms. To detect a fault </a:t>
            </a:r>
            <a:r>
              <a:rPr lang="en-US" sz="1600" dirty="0" smtClean="0">
                <a:latin typeface="Candara" panose="020E0502030303020204" pitchFamily="34" charset="0"/>
              </a:rPr>
              <a:t>quickly, or </a:t>
            </a:r>
            <a:r>
              <a:rPr lang="en-US" sz="1600" dirty="0">
                <a:latin typeface="Candara" panose="020E0502030303020204" pitchFamily="34" charset="0"/>
              </a:rPr>
              <a:t>to obtain good statistics, more frequent polling of agents needs to be done by the NMS, which </a:t>
            </a:r>
            <a:r>
              <a:rPr lang="en-US" sz="1600" dirty="0" smtClean="0">
                <a:latin typeface="Candara" panose="020E0502030303020204" pitchFamily="34" charset="0"/>
              </a:rPr>
              <a:t>adds to </a:t>
            </a:r>
            <a:r>
              <a:rPr lang="en-US" sz="1600" dirty="0">
                <a:latin typeface="Candara" panose="020E0502030303020204" pitchFamily="34" charset="0"/>
              </a:rPr>
              <a:t>network traffic overhead. There is an alternative solution to this problem, which is deployment </a:t>
            </a:r>
            <a:r>
              <a:rPr lang="en-US" sz="1600" dirty="0" smtClean="0">
                <a:latin typeface="Candara" panose="020E0502030303020204" pitchFamily="34" charset="0"/>
              </a:rPr>
              <a:t>of remote </a:t>
            </a:r>
            <a:r>
              <a:rPr lang="en-US" sz="1600" dirty="0">
                <a:latin typeface="Candara" panose="020E0502030303020204" pitchFamily="34" charset="0"/>
              </a:rPr>
              <a:t>monitors as discussed in Chapter 8.</a:t>
            </a:r>
          </a:p>
          <a:p>
            <a:r>
              <a:rPr lang="en-US" sz="1600" dirty="0">
                <a:latin typeface="Candara" panose="020E0502030303020204" pitchFamily="34" charset="0"/>
              </a:rPr>
              <a:t>Some of the above constraints in SNMP-based management have been overcome by </a:t>
            </a:r>
            <a:r>
              <a:rPr lang="en-US" sz="1600" dirty="0" smtClean="0">
                <a:latin typeface="Candara" panose="020E0502030303020204" pitchFamily="34" charset="0"/>
              </a:rPr>
              <a:t>emerging advanced </a:t>
            </a:r>
            <a:r>
              <a:rPr lang="en-US" sz="1600" dirty="0">
                <a:latin typeface="Candara" panose="020E0502030303020204" pitchFamily="34" charset="0"/>
              </a:rPr>
              <a:t>network management discussed in Chapter 16. Object-oriented technology has reached </a:t>
            </a:r>
            <a:r>
              <a:rPr lang="en-US" sz="1600" dirty="0" smtClean="0">
                <a:latin typeface="Candara" panose="020E0502030303020204" pitchFamily="34" charset="0"/>
              </a:rPr>
              <a:t>a matured </a:t>
            </a:r>
            <a:r>
              <a:rPr lang="en-US" sz="1600" dirty="0">
                <a:latin typeface="Candara" panose="020E0502030303020204" pitchFamily="34" charset="0"/>
              </a:rPr>
              <a:t>stage, and the hardware capacity to handle object-oriented stacks is now commercially </a:t>
            </a:r>
            <a:r>
              <a:rPr lang="en-US" sz="1600" dirty="0" smtClean="0">
                <a:latin typeface="Candara" panose="020E0502030303020204" pitchFamily="34" charset="0"/>
              </a:rPr>
              <a:t>available. Thus</a:t>
            </a:r>
            <a:r>
              <a:rPr lang="en-US" sz="1600" dirty="0">
                <a:latin typeface="Candara" panose="020E0502030303020204" pitchFamily="34" charset="0"/>
              </a:rPr>
              <a:t>, object-oriented network management is being reconsidered. This has potential application </a:t>
            </a:r>
            <a:r>
              <a:rPr lang="en-US" sz="1600" dirty="0" smtClean="0">
                <a:latin typeface="Candara" panose="020E0502030303020204" pitchFamily="34" charset="0"/>
              </a:rPr>
              <a:t>in Telecommunications </a:t>
            </a:r>
            <a:r>
              <a:rPr lang="en-US" sz="1600" dirty="0">
                <a:latin typeface="Candara" panose="020E0502030303020204" pitchFamily="34" charset="0"/>
              </a:rPr>
              <a:t>Management Network discussed in Chapter 10. Network management </a:t>
            </a:r>
            <a:r>
              <a:rPr lang="en-US" sz="1600" dirty="0" smtClean="0">
                <a:latin typeface="Candara" panose="020E0502030303020204" pitchFamily="34" charset="0"/>
              </a:rPr>
              <a:t>systems are </a:t>
            </a:r>
            <a:r>
              <a:rPr lang="en-US" sz="1600" dirty="0">
                <a:latin typeface="Candara" panose="020E0502030303020204" pitchFamily="34" charset="0"/>
              </a:rPr>
              <a:t>currently built with object-oriented protocols and schema, such as Common Object Request </a:t>
            </a:r>
            <a:r>
              <a:rPr lang="en-US" sz="1600" dirty="0" smtClean="0">
                <a:latin typeface="Candara" panose="020E0502030303020204" pitchFamily="34" charset="0"/>
              </a:rPr>
              <a:t>Broker Architecture </a:t>
            </a:r>
            <a:r>
              <a:rPr lang="en-US" sz="1600" dirty="0">
                <a:latin typeface="Candara" panose="020E0502030303020204" pitchFamily="34" charset="0"/>
              </a:rPr>
              <a:t>(CORBA) protocol and Extended Markup Language (XML) schema.</a:t>
            </a:r>
          </a:p>
          <a:p>
            <a:r>
              <a:rPr lang="en-US" sz="1600" dirty="0">
                <a:latin typeface="Candara" panose="020E0502030303020204" pitchFamily="34" charset="0"/>
              </a:rPr>
              <a:t>An active network, which is the direction of next generation network, would include </a:t>
            </a:r>
            <a:r>
              <a:rPr lang="en-US" sz="1600" dirty="0" smtClean="0">
                <a:latin typeface="Candara" panose="020E0502030303020204" pitchFamily="34" charset="0"/>
              </a:rPr>
              <a:t>embedded network </a:t>
            </a:r>
            <a:r>
              <a:rPr lang="en-US" sz="1600" dirty="0">
                <a:latin typeface="Candara" panose="020E0502030303020204" pitchFamily="34" charset="0"/>
              </a:rPr>
              <a:t>management applications. Besides the advancement of research and development in </a:t>
            </a:r>
            <a:r>
              <a:rPr lang="en-US" sz="1600" dirty="0" smtClean="0">
                <a:latin typeface="Candara" panose="020E0502030303020204" pitchFamily="34" charset="0"/>
              </a:rPr>
              <a:t>network management </a:t>
            </a:r>
            <a:r>
              <a:rPr lang="en-US" sz="1600" dirty="0">
                <a:latin typeface="Candara" panose="020E0502030303020204" pitchFamily="34" charset="0"/>
              </a:rPr>
              <a:t>in standards, protocols, methodology, and new technology, there is considerable </a:t>
            </a:r>
            <a:r>
              <a:rPr lang="en-US" sz="1600" dirty="0" smtClean="0">
                <a:latin typeface="Candara" panose="020E0502030303020204" pitchFamily="34" charset="0"/>
              </a:rPr>
              <a:t>activity in </a:t>
            </a:r>
            <a:r>
              <a:rPr lang="en-US" sz="1600" dirty="0">
                <a:latin typeface="Candara" panose="020E0502030303020204" pitchFamily="34" charset="0"/>
              </a:rPr>
              <a:t>management applications, which form the topic of Chapter 1 1 . Of particular significance are </a:t>
            </a:r>
            <a:r>
              <a:rPr lang="en-US" sz="1600" dirty="0" smtClean="0">
                <a:latin typeface="Candara" panose="020E0502030303020204" pitchFamily="34" charset="0"/>
              </a:rPr>
              <a:t>event correlation </a:t>
            </a:r>
            <a:r>
              <a:rPr lang="en-US" sz="1600" dirty="0">
                <a:latin typeface="Candara" panose="020E0502030303020204" pitchFamily="34" charset="0"/>
              </a:rPr>
              <a:t>technology in fault management, and secured network and communication in security </a:t>
            </a:r>
            <a:r>
              <a:rPr lang="en-US" sz="1600" dirty="0" smtClean="0">
                <a:latin typeface="Candara" panose="020E0502030303020204" pitchFamily="34" charset="0"/>
              </a:rPr>
              <a:t>management</a:t>
            </a:r>
            <a:r>
              <a:rPr lang="en-US" sz="1600" dirty="0">
                <a:latin typeface="Candara" panose="020E0502030303020204" pitchFamily="34" charset="0"/>
              </a:rPr>
              <a:t>.</a:t>
            </a:r>
          </a:p>
          <a:p>
            <a:r>
              <a:rPr lang="en-US" sz="1600" dirty="0">
                <a:latin typeface="Candara" panose="020E0502030303020204" pitchFamily="34" charset="0"/>
              </a:rPr>
              <a:t>With the proliferation of the Internet, secured network and communication has become </a:t>
            </a:r>
            <a:r>
              <a:rPr lang="en-US" sz="1600" dirty="0" smtClean="0">
                <a:latin typeface="Candara" panose="020E0502030303020204" pitchFamily="34" charset="0"/>
              </a:rPr>
              <a:t>extremely important</a:t>
            </a:r>
            <a:r>
              <a:rPr lang="en-US" sz="1600" dirty="0">
                <a:latin typeface="Candara" panose="020E0502030303020204" pitchFamily="34" charset="0"/>
              </a:rPr>
              <a:t>. Existing management standards do not go far enough in this. However, security </a:t>
            </a:r>
            <a:r>
              <a:rPr lang="en-US" sz="1600" dirty="0" smtClean="0">
                <a:latin typeface="Candara" panose="020E0502030303020204" pitchFamily="34" charset="0"/>
              </a:rPr>
              <a:t>management has </a:t>
            </a:r>
            <a:r>
              <a:rPr lang="en-US" sz="1600" dirty="0">
                <a:latin typeface="Candara" panose="020E0502030303020204" pitchFamily="34" charset="0"/>
              </a:rPr>
              <a:t>taken on the role of a special topic in network management. Topics of high interest in this field </a:t>
            </a:r>
            <a:r>
              <a:rPr lang="en-US" sz="1600" dirty="0" smtClean="0">
                <a:latin typeface="Candara" panose="020E0502030303020204" pitchFamily="34" charset="0"/>
              </a:rPr>
              <a:t>are firewalls </a:t>
            </a:r>
            <a:r>
              <a:rPr lang="en-US" sz="1600" dirty="0">
                <a:latin typeface="Candara" panose="020E0502030303020204" pitchFamily="34" charset="0"/>
              </a:rPr>
              <a:t>that establish secure networks and cryptography that assure secure communication.</a:t>
            </a:r>
          </a:p>
          <a:p>
            <a:r>
              <a:rPr lang="en-US" sz="1600" dirty="0">
                <a:latin typeface="Candara" panose="020E0502030303020204" pitchFamily="34" charset="0"/>
              </a:rPr>
              <a:t>IT itself is exploding and gives rise to new challenges for expanding the horizon of network </a:t>
            </a:r>
            <a:r>
              <a:rPr lang="en-US" sz="1600" dirty="0" smtClean="0">
                <a:latin typeface="Candara" panose="020E0502030303020204" pitchFamily="34" charset="0"/>
              </a:rPr>
              <a:t>management</a:t>
            </a:r>
            <a:r>
              <a:rPr lang="en-US" sz="1600" dirty="0">
                <a:latin typeface="Candara" panose="020E0502030303020204" pitchFamily="34" charset="0"/>
              </a:rPr>
              <a:t>. Transport of voice, video, and data is integrated in broadband multimedia services. </a:t>
            </a:r>
            <a:r>
              <a:rPr lang="en-US" sz="1600" dirty="0" smtClean="0">
                <a:latin typeface="Candara" panose="020E0502030303020204" pitchFamily="34" charset="0"/>
              </a:rPr>
              <a:t>Broadband multimedia </a:t>
            </a:r>
            <a:r>
              <a:rPr lang="en-US" sz="1600" dirty="0">
                <a:latin typeface="Candara" panose="020E0502030303020204" pitchFamily="34" charset="0"/>
              </a:rPr>
              <a:t>service is based on ATM, IP, and MPLS in a WAN and several emerging access </a:t>
            </a:r>
            <a:r>
              <a:rPr lang="en-US" sz="1600" dirty="0" smtClean="0">
                <a:latin typeface="Candara" panose="020E0502030303020204" pitchFamily="34" charset="0"/>
              </a:rPr>
              <a:t>technologies such </a:t>
            </a:r>
            <a:r>
              <a:rPr lang="en-US" sz="1600" dirty="0">
                <a:latin typeface="Candara" panose="020E0502030303020204" pitchFamily="34" charset="0"/>
              </a:rPr>
              <a:t>as HFC, Asymmetric Digital Subscriber Loop (ADSL), and fixed and mobile wireless. Quality </a:t>
            </a:r>
            <a:r>
              <a:rPr lang="en-US" sz="1600" dirty="0" smtClean="0">
                <a:latin typeface="Candara" panose="020E0502030303020204" pitchFamily="34" charset="0"/>
              </a:rPr>
              <a:t>of Service </a:t>
            </a:r>
            <a:r>
              <a:rPr lang="en-US" sz="1600" dirty="0">
                <a:latin typeface="Candara" panose="020E0502030303020204" pitchFamily="34" charset="0"/>
              </a:rPr>
              <a:t>in integrated services is important. Managing these new service offerings forms the content </a:t>
            </a:r>
            <a:r>
              <a:rPr lang="en-US" sz="1600" dirty="0" smtClean="0">
                <a:latin typeface="Candara" panose="020E0502030303020204" pitchFamily="34" charset="0"/>
              </a:rPr>
              <a:t>of Part </a:t>
            </a:r>
            <a:r>
              <a:rPr lang="en-US" sz="1600" dirty="0">
                <a:latin typeface="Candara" panose="020E0502030303020204" pitchFamily="34" charset="0"/>
              </a:rPr>
              <a:t>IV.</a:t>
            </a:r>
          </a:p>
          <a:p>
            <a:r>
              <a:rPr lang="en-US" sz="1600" dirty="0">
                <a:latin typeface="Candara" panose="020E0502030303020204" pitchFamily="34" charset="0"/>
              </a:rPr>
              <a:t>Another re-emerging technology for network management is the wireless technology. This is </a:t>
            </a:r>
            <a:r>
              <a:rPr lang="en-US" sz="1600" dirty="0" smtClean="0">
                <a:latin typeface="Candara" panose="020E0502030303020204" pitchFamily="34" charset="0"/>
              </a:rPr>
              <a:t>being widely </a:t>
            </a:r>
            <a:r>
              <a:rPr lang="en-US" sz="1600" dirty="0">
                <a:latin typeface="Candara" panose="020E0502030303020204" pitchFamily="34" charset="0"/>
              </a:rPr>
              <a:t>deployed for WAN, mobile, broadband access, and home networks. Much work on </a:t>
            </a:r>
            <a:r>
              <a:rPr lang="en-US" sz="1600" dirty="0" smtClean="0">
                <a:latin typeface="Candara" panose="020E0502030303020204" pitchFamily="34" charset="0"/>
              </a:rPr>
              <a:t>standardization </a:t>
            </a:r>
            <a:r>
              <a:rPr lang="en-US" sz="1600" dirty="0">
                <a:latin typeface="Candara" panose="020E0502030303020204" pitchFamily="34" charset="0"/>
              </a:rPr>
              <a:t>of management of this technology needs to be done in this area.</a:t>
            </a:r>
          </a:p>
        </p:txBody>
      </p:sp>
    </p:spTree>
    <p:extLst>
      <p:ext uri="{BB962C8B-B14F-4D97-AF65-F5344CB8AC3E}">
        <p14:creationId xmlns:p14="http://schemas.microsoft.com/office/powerpoint/2010/main" val="2823936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488" y="293911"/>
            <a:ext cx="8269251" cy="461665"/>
          </a:xfrm>
          <a:prstGeom prst="rect">
            <a:avLst/>
          </a:prstGeom>
          <a:noFill/>
        </p:spPr>
        <p:txBody>
          <a:bodyPr wrap="none" rtlCol="0">
            <a:spAutoFit/>
          </a:bodyPr>
          <a:lstStyle/>
          <a:p>
            <a:r>
              <a:rPr lang="en-US" sz="2400" b="1" dirty="0">
                <a:solidFill>
                  <a:srgbClr val="0070C0"/>
                </a:solidFill>
              </a:rPr>
              <a:t> ANALOGY OF TELEPHONE NETWORK MANAGEMENT</a:t>
            </a:r>
          </a:p>
        </p:txBody>
      </p:sp>
      <p:sp>
        <p:nvSpPr>
          <p:cNvPr id="3" name="TextBox 2"/>
          <p:cNvSpPr txBox="1"/>
          <p:nvPr/>
        </p:nvSpPr>
        <p:spPr>
          <a:xfrm>
            <a:off x="401532" y="755576"/>
            <a:ext cx="11599123" cy="5969326"/>
          </a:xfrm>
          <a:prstGeom prst="rect">
            <a:avLst/>
          </a:prstGeom>
          <a:noFill/>
        </p:spPr>
        <p:txBody>
          <a:bodyPr wrap="square" rtlCol="0">
            <a:spAutoFit/>
          </a:bodyPr>
          <a:lstStyle/>
          <a:p>
            <a:pPr>
              <a:lnSpc>
                <a:spcPct val="150000"/>
              </a:lnSpc>
              <a:spcAft>
                <a:spcPts val="600"/>
              </a:spcAft>
            </a:pPr>
            <a:r>
              <a:rPr lang="en-US" dirty="0">
                <a:latin typeface="Candara" panose="020E0502030303020204" pitchFamily="34" charset="0"/>
              </a:rPr>
              <a:t>The need for data or computer communication network management is best illustrated by an </a:t>
            </a:r>
            <a:r>
              <a:rPr lang="en-US" b="1" dirty="0">
                <a:latin typeface="Candara" panose="020E0502030303020204" pitchFamily="34" charset="0"/>
              </a:rPr>
              <a:t>analogy</a:t>
            </a:r>
            <a:r>
              <a:rPr lang="en-US" dirty="0">
                <a:latin typeface="Candara" panose="020E0502030303020204" pitchFamily="34" charset="0"/>
              </a:rPr>
              <a:t> </a:t>
            </a:r>
            <a:r>
              <a:rPr lang="en-US" dirty="0" smtClean="0">
                <a:latin typeface="Candara" panose="020E0502030303020204" pitchFamily="34" charset="0"/>
              </a:rPr>
              <a:t>of </a:t>
            </a:r>
            <a:r>
              <a:rPr lang="en-US" b="1" dirty="0" smtClean="0">
                <a:solidFill>
                  <a:srgbClr val="0070C0"/>
                </a:solidFill>
                <a:latin typeface="Candara" panose="020E0502030303020204" pitchFamily="34" charset="0"/>
              </a:rPr>
              <a:t>telephone </a:t>
            </a:r>
            <a:r>
              <a:rPr lang="en-US" b="1" dirty="0">
                <a:solidFill>
                  <a:srgbClr val="0070C0"/>
                </a:solidFill>
                <a:latin typeface="Candara" panose="020E0502030303020204" pitchFamily="34" charset="0"/>
              </a:rPr>
              <a:t>network management</a:t>
            </a:r>
            <a:r>
              <a:rPr lang="en-US" dirty="0">
                <a:latin typeface="Candara" panose="020E0502030303020204" pitchFamily="34" charset="0"/>
              </a:rPr>
              <a:t>. </a:t>
            </a:r>
            <a:r>
              <a:rPr lang="en-US" dirty="0" smtClean="0">
                <a:latin typeface="Candara" panose="020E0502030303020204" pitchFamily="34" charset="0"/>
              </a:rPr>
              <a:t>It </a:t>
            </a:r>
            <a:r>
              <a:rPr lang="en-US" dirty="0">
                <a:latin typeface="Candara" panose="020E0502030303020204" pitchFamily="34" charset="0"/>
              </a:rPr>
              <a:t>is </a:t>
            </a:r>
            <a:r>
              <a:rPr lang="en-US" b="1" dirty="0">
                <a:solidFill>
                  <a:srgbClr val="CC9900"/>
                </a:solidFill>
                <a:latin typeface="Candara" panose="020E0502030303020204" pitchFamily="34" charset="0"/>
              </a:rPr>
              <a:t>reliable</a:t>
            </a:r>
            <a:r>
              <a:rPr lang="en-US" dirty="0">
                <a:solidFill>
                  <a:srgbClr val="CC9900"/>
                </a:solidFill>
                <a:latin typeface="Candara" panose="020E0502030303020204" pitchFamily="34" charset="0"/>
              </a:rPr>
              <a:t> </a:t>
            </a:r>
            <a:r>
              <a:rPr lang="en-US" dirty="0">
                <a:latin typeface="Candara" panose="020E0502030303020204" pitchFamily="34" charset="0"/>
              </a:rPr>
              <a:t>because it almost </a:t>
            </a:r>
            <a:r>
              <a:rPr lang="en-US" b="1" dirty="0">
                <a:latin typeface="Candara" panose="020E0502030303020204" pitchFamily="34" charset="0"/>
              </a:rPr>
              <a:t>always provides service </a:t>
            </a:r>
            <a:r>
              <a:rPr lang="en-US" dirty="0">
                <a:latin typeface="Candara" panose="020E0502030303020204" pitchFamily="34" charset="0"/>
              </a:rPr>
              <a:t>of voice </a:t>
            </a:r>
            <a:r>
              <a:rPr lang="en-US" dirty="0" smtClean="0">
                <a:latin typeface="Candara" panose="020E0502030303020204" pitchFamily="34" charset="0"/>
              </a:rPr>
              <a:t>communication that </a:t>
            </a:r>
            <a:r>
              <a:rPr lang="en-US" dirty="0">
                <a:latin typeface="Candara" panose="020E0502030303020204" pitchFamily="34" charset="0"/>
              </a:rPr>
              <a:t>we expect of it. It is </a:t>
            </a:r>
            <a:r>
              <a:rPr lang="en-US" b="1" dirty="0">
                <a:solidFill>
                  <a:srgbClr val="CC9900"/>
                </a:solidFill>
                <a:latin typeface="Candara" panose="020E0502030303020204" pitchFamily="34" charset="0"/>
              </a:rPr>
              <a:t>dependable</a:t>
            </a:r>
            <a:r>
              <a:rPr lang="en-US" dirty="0">
                <a:latin typeface="Candara" panose="020E0502030303020204" pitchFamily="34" charset="0"/>
              </a:rPr>
              <a:t> because we can be fairly sure that </a:t>
            </a:r>
            <a:r>
              <a:rPr lang="en-US" b="1" dirty="0">
                <a:latin typeface="Candara" panose="020E0502030303020204" pitchFamily="34" charset="0"/>
              </a:rPr>
              <a:t>it works when we need </a:t>
            </a:r>
            <a:r>
              <a:rPr lang="en-US" b="1" dirty="0" smtClean="0">
                <a:latin typeface="Candara" panose="020E0502030303020204" pitchFamily="34" charset="0"/>
              </a:rPr>
              <a:t>it. </a:t>
            </a:r>
            <a:r>
              <a:rPr lang="en-US" dirty="0" smtClean="0">
                <a:latin typeface="Candara" panose="020E0502030303020204" pitchFamily="34" charset="0"/>
              </a:rPr>
              <a:t>The </a:t>
            </a:r>
            <a:r>
              <a:rPr lang="en-US" b="1" dirty="0" smtClean="0">
                <a:solidFill>
                  <a:srgbClr val="CC9900"/>
                </a:solidFill>
                <a:latin typeface="Candara" panose="020E0502030303020204" pitchFamily="34" charset="0"/>
              </a:rPr>
              <a:t>quality </a:t>
            </a:r>
            <a:r>
              <a:rPr lang="en-US" dirty="0" smtClean="0">
                <a:latin typeface="Candara" panose="020E0502030303020204" pitchFamily="34" charset="0"/>
              </a:rPr>
              <a:t>of </a:t>
            </a:r>
            <a:r>
              <a:rPr lang="en-US" dirty="0">
                <a:latin typeface="Candara" panose="020E0502030303020204" pitchFamily="34" charset="0"/>
              </a:rPr>
              <a:t>service is generally good; and we can have a conversation across the world with the same clarity </a:t>
            </a:r>
            <a:r>
              <a:rPr lang="en-US" dirty="0" smtClean="0">
                <a:latin typeface="Candara" panose="020E0502030303020204" pitchFamily="34" charset="0"/>
              </a:rPr>
              <a:t>that we </a:t>
            </a:r>
            <a:r>
              <a:rPr lang="en-US" dirty="0">
                <a:latin typeface="Candara" panose="020E0502030303020204" pitchFamily="34" charset="0"/>
              </a:rPr>
              <a:t>have when we call our neighbor</a:t>
            </a:r>
            <a:r>
              <a:rPr lang="en-US" dirty="0" smtClean="0">
                <a:latin typeface="Candara" panose="020E0502030303020204" pitchFamily="34" charset="0"/>
              </a:rPr>
              <a:t>.</a:t>
            </a:r>
          </a:p>
          <a:p>
            <a:pPr>
              <a:lnSpc>
                <a:spcPct val="150000"/>
              </a:lnSpc>
              <a:spcAft>
                <a:spcPts val="600"/>
              </a:spcAft>
            </a:pPr>
            <a:endParaRPr lang="en-US" dirty="0">
              <a:latin typeface="Candara" panose="020E0502030303020204" pitchFamily="34" charset="0"/>
            </a:endParaRPr>
          </a:p>
          <a:p>
            <a:pPr>
              <a:lnSpc>
                <a:spcPct val="150000"/>
              </a:lnSpc>
              <a:spcAft>
                <a:spcPts val="600"/>
              </a:spcAft>
            </a:pPr>
            <a:r>
              <a:rPr lang="en-US" dirty="0">
                <a:latin typeface="Candara" panose="020E0502030303020204" pitchFamily="34" charset="0"/>
              </a:rPr>
              <a:t>The present-day telephone network is referred to as </a:t>
            </a:r>
            <a:r>
              <a:rPr lang="en-US" dirty="0">
                <a:solidFill>
                  <a:srgbClr val="0070C0"/>
                </a:solidFill>
                <a:latin typeface="Candara" panose="020E0502030303020204" pitchFamily="34" charset="0"/>
              </a:rPr>
              <a:t>Public-Switched Telephone </a:t>
            </a:r>
            <a:r>
              <a:rPr lang="en-US" dirty="0">
                <a:latin typeface="Candara" panose="020E0502030303020204" pitchFamily="34" charset="0"/>
              </a:rPr>
              <a:t>Network (PSTN), </a:t>
            </a:r>
            <a:r>
              <a:rPr lang="en-US" dirty="0" smtClean="0">
                <a:latin typeface="Candara" panose="020E0502030303020204" pitchFamily="34" charset="0"/>
              </a:rPr>
              <a:t>The reason </a:t>
            </a:r>
            <a:r>
              <a:rPr lang="en-US" dirty="0">
                <a:latin typeface="Candara" panose="020E0502030303020204" pitchFamily="34" charset="0"/>
              </a:rPr>
              <a:t>for such reliability, dependability, and quality is design, and </a:t>
            </a:r>
            <a:r>
              <a:rPr lang="en-US" dirty="0" smtClean="0">
                <a:latin typeface="Candara" panose="020E0502030303020204" pitchFamily="34" charset="0"/>
              </a:rPr>
              <a:t>implementation </a:t>
            </a:r>
            <a:r>
              <a:rPr lang="en-US" dirty="0">
                <a:latin typeface="Candara" panose="020E0502030303020204" pitchFamily="34" charset="0"/>
              </a:rPr>
              <a:t>of a good telephone network using good and reliable components</a:t>
            </a:r>
            <a:r>
              <a:rPr lang="en-US" dirty="0" smtClean="0">
                <a:latin typeface="Candara" panose="020E0502030303020204" pitchFamily="34" charset="0"/>
              </a:rPr>
              <a:t>.</a:t>
            </a:r>
          </a:p>
          <a:p>
            <a:pPr>
              <a:lnSpc>
                <a:spcPct val="150000"/>
              </a:lnSpc>
              <a:spcAft>
                <a:spcPts val="600"/>
              </a:spcAft>
            </a:pPr>
            <a:endParaRPr lang="en-US" dirty="0">
              <a:latin typeface="Candara" panose="020E0502030303020204" pitchFamily="34" charset="0"/>
            </a:endParaRPr>
          </a:p>
          <a:p>
            <a:pPr>
              <a:lnSpc>
                <a:spcPct val="150000"/>
              </a:lnSpc>
              <a:spcAft>
                <a:spcPts val="600"/>
              </a:spcAft>
            </a:pPr>
            <a:endParaRPr lang="en-US" dirty="0" smtClean="0">
              <a:latin typeface="Candara" panose="020E0502030303020204" pitchFamily="34" charset="0"/>
            </a:endParaRPr>
          </a:p>
          <a:p>
            <a:pPr>
              <a:lnSpc>
                <a:spcPct val="150000"/>
              </a:lnSpc>
              <a:spcAft>
                <a:spcPts val="600"/>
              </a:spcAft>
            </a:pPr>
            <a:endParaRPr lang="en-US" dirty="0">
              <a:latin typeface="Candara" panose="020E0502030303020204" pitchFamily="34" charset="0"/>
            </a:endParaRPr>
          </a:p>
        </p:txBody>
      </p:sp>
    </p:spTree>
    <p:extLst>
      <p:ext uri="{BB962C8B-B14F-4D97-AF65-F5344CB8AC3E}">
        <p14:creationId xmlns:p14="http://schemas.microsoft.com/office/powerpoint/2010/main" val="4206106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8851" name="Rectangle 7"/>
          <p:cNvSpPr>
            <a:spLocks noChangeArrowheads="1"/>
          </p:cNvSpPr>
          <p:nvPr/>
        </p:nvSpPr>
        <p:spPr bwMode="auto">
          <a:xfrm>
            <a:off x="8458200" y="8382000"/>
            <a:ext cx="45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600"/>
              <a:t>  </a:t>
            </a:r>
            <a:endParaRPr lang="en-US" altLang="ar-SA" sz="1600" b="1"/>
          </a:p>
        </p:txBody>
      </p:sp>
      <p:sp>
        <p:nvSpPr>
          <p:cNvPr id="78852" name="Text Box 8"/>
          <p:cNvSpPr txBox="1">
            <a:spLocks noChangeArrowheads="1"/>
          </p:cNvSpPr>
          <p:nvPr/>
        </p:nvSpPr>
        <p:spPr bwMode="auto">
          <a:xfrm>
            <a:off x="3190876" y="533400"/>
            <a:ext cx="5648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a:solidFill>
                  <a:srgbClr val="0070C0"/>
                </a:solidFill>
              </a:rPr>
              <a:t>Status and Future Trends</a:t>
            </a:r>
            <a:endParaRPr lang="en-US" altLang="ar-SA" sz="3200">
              <a:solidFill>
                <a:srgbClr val="0070C0"/>
              </a:solidFill>
            </a:endParaRPr>
          </a:p>
        </p:txBody>
      </p:sp>
      <p:sp>
        <p:nvSpPr>
          <p:cNvPr id="78853"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62472" name="Text Box 10"/>
          <p:cNvSpPr txBox="1">
            <a:spLocks noChangeArrowheads="1"/>
          </p:cNvSpPr>
          <p:nvPr/>
        </p:nvSpPr>
        <p:spPr bwMode="auto">
          <a:xfrm>
            <a:off x="2728914" y="1146176"/>
            <a:ext cx="6865937"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buFontTx/>
              <a:buChar char="•"/>
              <a:defRPr/>
            </a:pPr>
            <a:r>
              <a:rPr lang="en-US" altLang="ar-SA" dirty="0"/>
              <a:t> </a:t>
            </a:r>
            <a:r>
              <a:rPr lang="en-US" altLang="ar-SA" b="1" dirty="0">
                <a:solidFill>
                  <a:srgbClr val="669900"/>
                </a:solidFill>
              </a:rPr>
              <a:t>Status</a:t>
            </a:r>
            <a:r>
              <a:rPr lang="en-US" altLang="ar-SA" dirty="0"/>
              <a:t>: </a:t>
            </a:r>
          </a:p>
          <a:p>
            <a:pPr lvl="2">
              <a:lnSpc>
                <a:spcPct val="150000"/>
              </a:lnSpc>
              <a:buFontTx/>
              <a:buChar char="•"/>
              <a:defRPr/>
            </a:pPr>
            <a:r>
              <a:rPr lang="en-US" altLang="ar-SA" dirty="0"/>
              <a:t> SNMP management</a:t>
            </a:r>
          </a:p>
          <a:p>
            <a:pPr lvl="2">
              <a:lnSpc>
                <a:spcPct val="150000"/>
              </a:lnSpc>
              <a:buFontTx/>
              <a:buChar char="•"/>
              <a:defRPr/>
            </a:pPr>
            <a:r>
              <a:rPr lang="en-US" altLang="ar-SA" dirty="0"/>
              <a:t> Limited CMIP management</a:t>
            </a:r>
          </a:p>
          <a:p>
            <a:pPr lvl="2">
              <a:lnSpc>
                <a:spcPct val="150000"/>
              </a:lnSpc>
              <a:buFontTx/>
              <a:buChar char="•"/>
              <a:defRPr/>
            </a:pPr>
            <a:r>
              <a:rPr lang="en-US" altLang="ar-SA" dirty="0"/>
              <a:t> Operations systems</a:t>
            </a:r>
          </a:p>
          <a:p>
            <a:pPr lvl="2">
              <a:lnSpc>
                <a:spcPct val="150000"/>
              </a:lnSpc>
              <a:buFontTx/>
              <a:buChar char="•"/>
              <a:defRPr/>
            </a:pPr>
            <a:r>
              <a:rPr lang="en-US" altLang="ar-SA" dirty="0"/>
              <a:t> Polled systems</a:t>
            </a:r>
          </a:p>
          <a:p>
            <a:pPr marL="342900" indent="-342900">
              <a:lnSpc>
                <a:spcPct val="150000"/>
              </a:lnSpc>
              <a:buClr>
                <a:schemeClr val="dk1"/>
              </a:buClr>
              <a:buSzPct val="100000"/>
              <a:buFontTx/>
              <a:buChar char="•"/>
              <a:defRPr/>
            </a:pPr>
            <a:r>
              <a:rPr lang="en-US" altLang="ar-SA" b="1" dirty="0">
                <a:solidFill>
                  <a:srgbClr val="669900"/>
                </a:solidFill>
              </a:rPr>
              <a:t> </a:t>
            </a:r>
            <a:r>
              <a:rPr lang="en-US" b="1" dirty="0">
                <a:solidFill>
                  <a:srgbClr val="669900"/>
                </a:solidFill>
                <a:sym typeface="Arial"/>
              </a:rPr>
              <a:t>Current Focus:</a:t>
            </a:r>
          </a:p>
          <a:p>
            <a:pPr lvl="2" indent="-342900">
              <a:lnSpc>
                <a:spcPct val="150000"/>
              </a:lnSpc>
              <a:buClr>
                <a:schemeClr val="dk1"/>
              </a:buClr>
              <a:buSzPct val="100000"/>
              <a:buFontTx/>
              <a:buChar char="•"/>
              <a:defRPr/>
            </a:pPr>
            <a:r>
              <a:rPr lang="en-US" dirty="0">
                <a:sym typeface="Arial"/>
              </a:rPr>
              <a:t> Object-oriented approach</a:t>
            </a:r>
          </a:p>
          <a:p>
            <a:pPr lvl="2" indent="-342900">
              <a:lnSpc>
                <a:spcPct val="150000"/>
              </a:lnSpc>
              <a:buClr>
                <a:schemeClr val="dk1"/>
              </a:buClr>
              <a:buSzPct val="100000"/>
              <a:buFontTx/>
              <a:buChar char="•"/>
              <a:defRPr/>
            </a:pPr>
            <a:r>
              <a:rPr lang="en-US" dirty="0">
                <a:sym typeface="Arial"/>
              </a:rPr>
              <a:t> Service and policy management </a:t>
            </a:r>
          </a:p>
          <a:p>
            <a:pPr lvl="2" indent="-342900">
              <a:lnSpc>
                <a:spcPct val="150000"/>
              </a:lnSpc>
              <a:buClr>
                <a:schemeClr val="dk1"/>
              </a:buClr>
              <a:buSzPct val="100000"/>
              <a:buFontTx/>
              <a:buChar char="•"/>
              <a:defRPr/>
            </a:pPr>
            <a:r>
              <a:rPr lang="en-US" dirty="0">
                <a:sym typeface="Arial"/>
              </a:rPr>
              <a:t> Business management</a:t>
            </a:r>
          </a:p>
          <a:p>
            <a:pPr lvl="2" indent="-342900">
              <a:lnSpc>
                <a:spcPct val="150000"/>
              </a:lnSpc>
              <a:buClr>
                <a:schemeClr val="dk1"/>
              </a:buClr>
              <a:buSzPct val="100000"/>
              <a:buFontTx/>
              <a:buChar char="•"/>
              <a:defRPr/>
            </a:pPr>
            <a:r>
              <a:rPr lang="en-US" dirty="0">
                <a:sym typeface="Arial"/>
              </a:rPr>
              <a:t> Web-based client management</a:t>
            </a:r>
          </a:p>
          <a:p>
            <a:pPr marL="342900" indent="-342900">
              <a:lnSpc>
                <a:spcPct val="150000"/>
              </a:lnSpc>
              <a:buClr>
                <a:schemeClr val="dk1"/>
              </a:buClr>
              <a:buSzPct val="100000"/>
              <a:buFontTx/>
              <a:buChar char="•"/>
              <a:defRPr/>
            </a:pPr>
            <a:r>
              <a:rPr lang="en-US" b="1" dirty="0">
                <a:solidFill>
                  <a:srgbClr val="669900"/>
                </a:solidFill>
                <a:sym typeface="Arial"/>
              </a:rPr>
              <a:t> Future Trends</a:t>
            </a:r>
          </a:p>
          <a:p>
            <a:pPr lvl="2" indent="-342900">
              <a:lnSpc>
                <a:spcPct val="150000"/>
              </a:lnSpc>
              <a:buClr>
                <a:schemeClr val="dk1"/>
              </a:buClr>
              <a:buSzPct val="100000"/>
              <a:buFontTx/>
              <a:buChar char="•"/>
              <a:defRPr/>
            </a:pPr>
            <a:r>
              <a:rPr lang="en-US" dirty="0">
                <a:sym typeface="Arial"/>
              </a:rPr>
              <a:t> Web-based management?</a:t>
            </a:r>
          </a:p>
          <a:p>
            <a:pPr lvl="2" indent="-342900">
              <a:lnSpc>
                <a:spcPct val="150000"/>
              </a:lnSpc>
              <a:buClr>
                <a:schemeClr val="dk1"/>
              </a:buClr>
              <a:buSzPct val="100000"/>
              <a:buFontTx/>
              <a:buChar char="•"/>
              <a:defRPr/>
            </a:pPr>
            <a:r>
              <a:rPr lang="en-US" dirty="0">
                <a:sym typeface="Arial"/>
              </a:rPr>
              <a:t> XML based management</a:t>
            </a:r>
          </a:p>
        </p:txBody>
      </p:sp>
      <p:sp>
        <p:nvSpPr>
          <p:cNvPr id="78855" name="Rectangle 11"/>
          <p:cNvSpPr>
            <a:spLocks noChangeArrowheads="1"/>
          </p:cNvSpPr>
          <p:nvPr/>
        </p:nvSpPr>
        <p:spPr bwMode="auto">
          <a:xfrm>
            <a:off x="4497389" y="8458201"/>
            <a:ext cx="3330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Network Management: Principles and Practice</a:t>
            </a:r>
          </a:p>
          <a:p>
            <a:r>
              <a:rPr lang="en-US" altLang="ar-SA" sz="1200"/>
              <a:t>©  Mani Subramanian 2000</a:t>
            </a:r>
          </a:p>
        </p:txBody>
      </p:sp>
      <p:sp>
        <p:nvSpPr>
          <p:cNvPr id="78856" name="Line 12"/>
          <p:cNvSpPr>
            <a:spLocks noChangeShapeType="1"/>
          </p:cNvSpPr>
          <p:nvPr/>
        </p:nvSpPr>
        <p:spPr bwMode="auto">
          <a:xfrm>
            <a:off x="3276600" y="83820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8857" name="Text Box 13"/>
          <p:cNvSpPr txBox="1">
            <a:spLocks noChangeArrowheads="1"/>
          </p:cNvSpPr>
          <p:nvPr/>
        </p:nvSpPr>
        <p:spPr bwMode="auto">
          <a:xfrm>
            <a:off x="8518526" y="8469314"/>
            <a:ext cx="5429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1-29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0"/>
            <a:ext cx="1444626" cy="461665"/>
          </a:xfrm>
          <a:prstGeom prst="rect">
            <a:avLst/>
          </a:prstGeom>
          <a:noFill/>
        </p:spPr>
        <p:txBody>
          <a:bodyPr wrap="none" rtlCol="0">
            <a:spAutoFit/>
          </a:bodyPr>
          <a:lstStyle/>
          <a:p>
            <a:r>
              <a:rPr lang="en-US" sz="2400" b="1" dirty="0">
                <a:solidFill>
                  <a:srgbClr val="669900"/>
                </a:solidFill>
                <a:latin typeface="Candara" panose="020E0502030303020204" pitchFamily="34" charset="0"/>
              </a:rPr>
              <a:t>Summary</a:t>
            </a:r>
          </a:p>
        </p:txBody>
      </p:sp>
      <p:sp>
        <p:nvSpPr>
          <p:cNvPr id="3" name="TextBox 2"/>
          <p:cNvSpPr txBox="1"/>
          <p:nvPr/>
        </p:nvSpPr>
        <p:spPr>
          <a:xfrm>
            <a:off x="119336" y="755576"/>
            <a:ext cx="11721480" cy="5478423"/>
          </a:xfrm>
          <a:prstGeom prst="rect">
            <a:avLst/>
          </a:prstGeom>
          <a:noFill/>
        </p:spPr>
        <p:txBody>
          <a:bodyPr wrap="square" rtlCol="0">
            <a:spAutoFit/>
          </a:bodyPr>
          <a:lstStyle/>
          <a:p>
            <a:pPr>
              <a:spcAft>
                <a:spcPts val="1800"/>
              </a:spcAft>
            </a:pPr>
            <a:r>
              <a:rPr lang="en-US" dirty="0">
                <a:latin typeface="Candara" panose="020E0502030303020204" pitchFamily="34" charset="0"/>
              </a:rPr>
              <a:t>We presented in this chapter an overview of data and telecommunication networks, as well as </a:t>
            </a:r>
            <a:r>
              <a:rPr lang="en-US" dirty="0" smtClean="0">
                <a:latin typeface="Candara" panose="020E0502030303020204" pitchFamily="34" charset="0"/>
              </a:rPr>
              <a:t>converged networks </a:t>
            </a:r>
            <a:r>
              <a:rPr lang="en-US" dirty="0">
                <a:latin typeface="Candara" panose="020E0502030303020204" pitchFamily="34" charset="0"/>
              </a:rPr>
              <a:t>and how these networks are managed. The telephone network was shown as a model to </a:t>
            </a:r>
            <a:r>
              <a:rPr lang="en-US" dirty="0" smtClean="0">
                <a:latin typeface="Candara" panose="020E0502030303020204" pitchFamily="34" charset="0"/>
              </a:rPr>
              <a:t>be followed </a:t>
            </a:r>
            <a:r>
              <a:rPr lang="en-US" dirty="0">
                <a:latin typeface="Candara" panose="020E0502030303020204" pitchFamily="34" charset="0"/>
              </a:rPr>
              <a:t>in accomplishing a reliable, dependable, and quality data communication network. We </a:t>
            </a:r>
            <a:r>
              <a:rPr lang="en-US" dirty="0" smtClean="0">
                <a:latin typeface="Candara" panose="020E0502030303020204" pitchFamily="34" charset="0"/>
              </a:rPr>
              <a:t>explained the </a:t>
            </a:r>
            <a:r>
              <a:rPr lang="en-US" dirty="0">
                <a:latin typeface="Candara" panose="020E0502030303020204" pitchFamily="34" charset="0"/>
              </a:rPr>
              <a:t>difference between data communication and telecommunication networks, although this </a:t>
            </a:r>
            <a:r>
              <a:rPr lang="en-US" dirty="0" smtClean="0">
                <a:latin typeface="Candara" panose="020E0502030303020204" pitchFamily="34" charset="0"/>
              </a:rPr>
              <a:t>distinction is </a:t>
            </a:r>
            <a:r>
              <a:rPr lang="en-US" dirty="0">
                <a:latin typeface="Candara" panose="020E0502030303020204" pitchFamily="34" charset="0"/>
              </a:rPr>
              <a:t>fast disappearing. Desktop processors and LAN technology have contributed to the </a:t>
            </a:r>
            <a:r>
              <a:rPr lang="en-US" dirty="0" smtClean="0">
                <a:latin typeface="Candara" panose="020E0502030303020204" pitchFamily="34" charset="0"/>
              </a:rPr>
              <a:t>client-server distributed </a:t>
            </a:r>
            <a:r>
              <a:rPr lang="en-US" dirty="0">
                <a:latin typeface="Candara" panose="020E0502030303020204" pitchFamily="34" charset="0"/>
              </a:rPr>
              <a:t>computing environment, which has changed the future direction of data communication.</a:t>
            </a:r>
          </a:p>
          <a:p>
            <a:pPr>
              <a:spcAft>
                <a:spcPts val="1800"/>
              </a:spcAft>
            </a:pPr>
            <a:r>
              <a:rPr lang="en-US" dirty="0">
                <a:latin typeface="Candara" panose="020E0502030303020204" pitchFamily="34" charset="0"/>
              </a:rPr>
              <a:t>We briefly talked about the Internet and intranet in today's environment. Adoption of </a:t>
            </a:r>
            <a:r>
              <a:rPr lang="en-US" dirty="0" smtClean="0">
                <a:latin typeface="Candara" panose="020E0502030303020204" pitchFamily="34" charset="0"/>
              </a:rPr>
              <a:t>standards has </a:t>
            </a:r>
            <a:r>
              <a:rPr lang="en-US" dirty="0">
                <a:latin typeface="Candara" panose="020E0502030303020204" pitchFamily="34" charset="0"/>
              </a:rPr>
              <a:t>played a significant part in the popularity of the Internet. OSI and IPs play an important part </a:t>
            </a:r>
            <a:r>
              <a:rPr lang="en-US" dirty="0" smtClean="0">
                <a:latin typeface="Candara" panose="020E0502030303020204" pitchFamily="34" charset="0"/>
              </a:rPr>
              <a:t>in data </a:t>
            </a:r>
            <a:r>
              <a:rPr lang="en-US" dirty="0">
                <a:latin typeface="Candara" panose="020E0502030303020204" pitchFamily="34" charset="0"/>
              </a:rPr>
              <a:t>communication today. We also treated difficulties associated with real-time and </a:t>
            </a:r>
            <a:r>
              <a:rPr lang="en-US" dirty="0" smtClean="0">
                <a:latin typeface="Candara" panose="020E0502030303020204" pitchFamily="34" charset="0"/>
              </a:rPr>
              <a:t>non-real-time management </a:t>
            </a:r>
            <a:r>
              <a:rPr lang="en-US" dirty="0">
                <a:latin typeface="Candara" panose="020E0502030303020204" pitchFamily="34" charset="0"/>
              </a:rPr>
              <a:t>of different segments of broadband networks and services. We have presented </a:t>
            </a:r>
            <a:r>
              <a:rPr lang="en-US" dirty="0" smtClean="0">
                <a:latin typeface="Candara" panose="020E0502030303020204" pitchFamily="34" charset="0"/>
              </a:rPr>
              <a:t>some practical </a:t>
            </a:r>
            <a:r>
              <a:rPr lang="en-US" dirty="0">
                <a:latin typeface="Candara" panose="020E0502030303020204" pitchFamily="34" charset="0"/>
              </a:rPr>
              <a:t>day-to-day experiences of network managers, including "war stories" to make us realize </a:t>
            </a:r>
            <a:r>
              <a:rPr lang="en-US" dirty="0" smtClean="0">
                <a:latin typeface="Candara" panose="020E0502030303020204" pitchFamily="34" charset="0"/>
              </a:rPr>
              <a:t>the importance </a:t>
            </a:r>
            <a:r>
              <a:rPr lang="en-US" dirty="0">
                <a:latin typeface="Candara" panose="020E0502030303020204" pitchFamily="34" charset="0"/>
              </a:rPr>
              <a:t>of network management.</a:t>
            </a:r>
          </a:p>
          <a:p>
            <a:pPr>
              <a:spcAft>
                <a:spcPts val="1800"/>
              </a:spcAft>
            </a:pPr>
            <a:r>
              <a:rPr lang="en-US" dirty="0">
                <a:latin typeface="Candara" panose="020E0502030303020204" pitchFamily="34" charset="0"/>
              </a:rPr>
              <a:t>We saw a bird's-eye view of network management and described how network components </a:t>
            </a:r>
            <a:r>
              <a:rPr lang="en-US" dirty="0" smtClean="0">
                <a:latin typeface="Candara" panose="020E0502030303020204" pitchFamily="34" charset="0"/>
              </a:rPr>
              <a:t>and networks </a:t>
            </a:r>
            <a:r>
              <a:rPr lang="en-US" dirty="0">
                <a:latin typeface="Candara" panose="020E0502030303020204" pitchFamily="34" charset="0"/>
              </a:rPr>
              <a:t>are managed by network management systems. We extended the concept of </a:t>
            </a:r>
            <a:r>
              <a:rPr lang="en-US" dirty="0" smtClean="0">
                <a:latin typeface="Candara" panose="020E0502030303020204" pitchFamily="34" charset="0"/>
              </a:rPr>
              <a:t>network management </a:t>
            </a:r>
            <a:r>
              <a:rPr lang="en-US" dirty="0">
                <a:latin typeface="Candara" panose="020E0502030303020204" pitchFamily="34" charset="0"/>
              </a:rPr>
              <a:t>to managing networks and systems and all of IT services. The future direction of </a:t>
            </a:r>
            <a:r>
              <a:rPr lang="en-US" dirty="0" smtClean="0">
                <a:latin typeface="Candara" panose="020E0502030303020204" pitchFamily="34" charset="0"/>
              </a:rPr>
              <a:t>IT management </a:t>
            </a:r>
            <a:r>
              <a:rPr lang="en-US" dirty="0">
                <a:latin typeface="Candara" panose="020E0502030303020204" pitchFamily="34" charset="0"/>
              </a:rPr>
              <a:t>is undergoing changes due to advancements in software and IT. Possible future </a:t>
            </a:r>
            <a:r>
              <a:rPr lang="en-US" dirty="0" smtClean="0">
                <a:latin typeface="Candara" panose="020E0502030303020204" pitchFamily="34" charset="0"/>
              </a:rPr>
              <a:t>directions in </a:t>
            </a:r>
            <a:r>
              <a:rPr lang="en-US" dirty="0">
                <a:latin typeface="Candara" panose="020E0502030303020204" pitchFamily="34" charset="0"/>
              </a:rPr>
              <a:t>network management technology were addressed at the end of the chapter.</a:t>
            </a:r>
          </a:p>
        </p:txBody>
      </p:sp>
      <p:sp>
        <p:nvSpPr>
          <p:cNvPr id="5" name="5-Point Star 4"/>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701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0"/>
            <a:ext cx="3713902" cy="461665"/>
          </a:xfrm>
          <a:prstGeom prst="rect">
            <a:avLst/>
          </a:prstGeom>
          <a:noFill/>
        </p:spPr>
        <p:txBody>
          <a:bodyPr wrap="none" rtlCol="0">
            <a:spAutoFit/>
          </a:bodyPr>
          <a:lstStyle/>
          <a:p>
            <a:r>
              <a:rPr lang="en-US" sz="2400" b="1" dirty="0" smtClean="0">
                <a:solidFill>
                  <a:srgbClr val="669900"/>
                </a:solidFill>
                <a:latin typeface="Candara" panose="020E0502030303020204" pitchFamily="34" charset="0"/>
              </a:rPr>
              <a:t>Test Banks  </a:t>
            </a:r>
            <a:r>
              <a:rPr lang="en-US" sz="2400" b="1" dirty="0">
                <a:latin typeface="Candara" panose="020E0502030303020204" pitchFamily="34" charset="0"/>
              </a:rPr>
              <a:t>Chapter 1 and </a:t>
            </a:r>
            <a:r>
              <a:rPr lang="en-US" sz="2400" b="1" dirty="0" smtClean="0">
                <a:latin typeface="Candara" panose="020E0502030303020204" pitchFamily="34" charset="0"/>
              </a:rPr>
              <a:t>2</a:t>
            </a:r>
            <a:endParaRPr lang="en-US" sz="2400" dirty="0">
              <a:latin typeface="Candara" panose="020E0502030303020204" pitchFamily="34" charset="0"/>
            </a:endParaRPr>
          </a:p>
        </p:txBody>
      </p:sp>
      <p:sp>
        <p:nvSpPr>
          <p:cNvPr id="5" name="5-Point Star 4"/>
          <p:cNvSpPr/>
          <p:nvPr/>
        </p:nvSpPr>
        <p:spPr>
          <a:xfrm>
            <a:off x="11496600" y="179512"/>
            <a:ext cx="432048" cy="432048"/>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263352" y="461665"/>
            <a:ext cx="9506128" cy="8710077"/>
          </a:xfrm>
          <a:prstGeom prst="rect">
            <a:avLst/>
          </a:prstGeom>
          <a:noFill/>
        </p:spPr>
        <p:txBody>
          <a:bodyPr wrap="none" rtlCol="0">
            <a:spAutoFit/>
          </a:bodyPr>
          <a:lstStyle/>
          <a:p>
            <a:r>
              <a:rPr lang="en-US" sz="1600" b="1" dirty="0" smtClean="0">
                <a:latin typeface="Candara" panose="020E0502030303020204" pitchFamily="34" charset="0"/>
              </a:rPr>
              <a:t>1</a:t>
            </a:r>
            <a:r>
              <a:rPr lang="en-US" sz="1600" b="1" dirty="0">
                <a:latin typeface="Candara" panose="020E0502030303020204" pitchFamily="34" charset="0"/>
              </a:rPr>
              <a:t>. How many layers does the OSI Reference model have?</a:t>
            </a:r>
          </a:p>
          <a:p>
            <a:r>
              <a:rPr lang="en-US" sz="1600" dirty="0">
                <a:latin typeface="Candara" panose="020E0502030303020204" pitchFamily="34" charset="0"/>
              </a:rPr>
              <a:t>a) 5</a:t>
            </a:r>
          </a:p>
          <a:p>
            <a:r>
              <a:rPr lang="en-US" sz="1600" dirty="0">
                <a:latin typeface="Candara" panose="020E0502030303020204" pitchFamily="34" charset="0"/>
              </a:rPr>
              <a:t>b) 4</a:t>
            </a:r>
          </a:p>
          <a:p>
            <a:r>
              <a:rPr lang="en-US" sz="1600" dirty="0">
                <a:latin typeface="Candara" panose="020E0502030303020204" pitchFamily="34" charset="0"/>
              </a:rPr>
              <a:t>c) 6</a:t>
            </a:r>
          </a:p>
          <a:p>
            <a:r>
              <a:rPr lang="en-US" sz="1600" b="1" dirty="0">
                <a:solidFill>
                  <a:srgbClr val="0070C0"/>
                </a:solidFill>
                <a:latin typeface="Candara" panose="020E0502030303020204" pitchFamily="34" charset="0"/>
              </a:rPr>
              <a:t>d) 7</a:t>
            </a:r>
          </a:p>
          <a:p>
            <a:r>
              <a:rPr lang="en-US" sz="1600" dirty="0" smtClean="0">
                <a:latin typeface="Candara" panose="020E0502030303020204" pitchFamily="34" charset="0"/>
              </a:rPr>
              <a:t>e) None of the above</a:t>
            </a:r>
          </a:p>
          <a:p>
            <a:endParaRPr lang="en-US" sz="1600" b="1" dirty="0" smtClean="0">
              <a:latin typeface="Candara" panose="020E0502030303020204" pitchFamily="34" charset="0"/>
            </a:endParaRPr>
          </a:p>
          <a:p>
            <a:r>
              <a:rPr lang="en-US" sz="1600" b="1" dirty="0" smtClean="0">
                <a:latin typeface="Candara" panose="020E0502030303020204" pitchFamily="34" charset="0"/>
              </a:rPr>
              <a:t>2</a:t>
            </a:r>
            <a:r>
              <a:rPr lang="en-US" sz="1600" b="1" dirty="0">
                <a:latin typeface="Candara" panose="020E0502030303020204" pitchFamily="34" charset="0"/>
              </a:rPr>
              <a:t>. Which layer of the OSI Reference Model has two sub layers?</a:t>
            </a:r>
          </a:p>
          <a:p>
            <a:r>
              <a:rPr lang="en-US" sz="1600" dirty="0">
                <a:latin typeface="Candara" panose="020E0502030303020204" pitchFamily="34" charset="0"/>
              </a:rPr>
              <a:t>a) Physical layer</a:t>
            </a:r>
          </a:p>
          <a:p>
            <a:r>
              <a:rPr lang="en-US" sz="1600" b="1" dirty="0">
                <a:solidFill>
                  <a:srgbClr val="0070C0"/>
                </a:solidFill>
                <a:latin typeface="Candara" panose="020E0502030303020204" pitchFamily="34" charset="0"/>
              </a:rPr>
              <a:t>b) Data links layer</a:t>
            </a:r>
          </a:p>
          <a:p>
            <a:r>
              <a:rPr lang="en-US" sz="1600" dirty="0">
                <a:latin typeface="Candara" panose="020E0502030303020204" pitchFamily="34" charset="0"/>
              </a:rPr>
              <a:t>c) Session layer</a:t>
            </a:r>
          </a:p>
          <a:p>
            <a:r>
              <a:rPr lang="en-US" sz="1600" dirty="0">
                <a:latin typeface="Candara" panose="020E0502030303020204" pitchFamily="34" charset="0"/>
              </a:rPr>
              <a:t>d) Application layer</a:t>
            </a:r>
          </a:p>
          <a:p>
            <a:r>
              <a:rPr lang="en-US" sz="1600" dirty="0" smtClean="0">
                <a:latin typeface="Candara" panose="020E0502030303020204" pitchFamily="34" charset="0"/>
              </a:rPr>
              <a:t>e) None of the above</a:t>
            </a:r>
          </a:p>
          <a:p>
            <a:endParaRPr lang="en-US" sz="1600" b="1" dirty="0" smtClean="0">
              <a:latin typeface="Candara" panose="020E0502030303020204" pitchFamily="34" charset="0"/>
            </a:endParaRPr>
          </a:p>
          <a:p>
            <a:r>
              <a:rPr lang="en-US" sz="1600" b="1" dirty="0" smtClean="0">
                <a:latin typeface="Candara" panose="020E0502030303020204" pitchFamily="34" charset="0"/>
              </a:rPr>
              <a:t>3</a:t>
            </a:r>
            <a:r>
              <a:rPr lang="en-US" sz="1600" b="1" dirty="0">
                <a:latin typeface="Candara" panose="020E0502030303020204" pitchFamily="34" charset="0"/>
              </a:rPr>
              <a:t>. Select the correct statement from the following:</a:t>
            </a:r>
          </a:p>
          <a:p>
            <a:r>
              <a:rPr lang="en-US" sz="1600" dirty="0">
                <a:latin typeface="Candara" panose="020E0502030303020204" pitchFamily="34" charset="0"/>
              </a:rPr>
              <a:t>a) TCP/IP is a protocol of DECNET</a:t>
            </a:r>
          </a:p>
          <a:p>
            <a:r>
              <a:rPr lang="en-US" sz="1600" dirty="0">
                <a:latin typeface="Candara" panose="020E0502030303020204" pitchFamily="34" charset="0"/>
              </a:rPr>
              <a:t>b) TCP/IP is a single protocol</a:t>
            </a:r>
          </a:p>
          <a:p>
            <a:r>
              <a:rPr lang="en-US" sz="1600" dirty="0">
                <a:latin typeface="Candara" panose="020E0502030303020204" pitchFamily="34" charset="0"/>
              </a:rPr>
              <a:t>c) TCP/IP is a connectionless protocol</a:t>
            </a:r>
          </a:p>
          <a:p>
            <a:r>
              <a:rPr lang="en-US" sz="1600" b="1" dirty="0">
                <a:solidFill>
                  <a:srgbClr val="0070C0"/>
                </a:solidFill>
                <a:latin typeface="Candara" panose="020E0502030303020204" pitchFamily="34" charset="0"/>
              </a:rPr>
              <a:t>d) TCP/IP is a connection-oriented suite of protocols</a:t>
            </a:r>
          </a:p>
          <a:p>
            <a:r>
              <a:rPr lang="en-US" sz="1600" dirty="0">
                <a:latin typeface="Candara" panose="020E0502030303020204" pitchFamily="34" charset="0"/>
              </a:rPr>
              <a:t>e) All of the above are true</a:t>
            </a:r>
          </a:p>
          <a:p>
            <a:endParaRPr lang="en-US" sz="1600" b="1" dirty="0" smtClean="0">
              <a:latin typeface="Candara" panose="020E0502030303020204" pitchFamily="34" charset="0"/>
            </a:endParaRPr>
          </a:p>
          <a:p>
            <a:r>
              <a:rPr lang="en-US" sz="1600" b="1" dirty="0" smtClean="0">
                <a:latin typeface="Candara" panose="020E0502030303020204" pitchFamily="34" charset="0"/>
              </a:rPr>
              <a:t>4</a:t>
            </a:r>
            <a:r>
              <a:rPr lang="en-US" sz="1600" b="1" dirty="0">
                <a:latin typeface="Candara" panose="020E0502030303020204" pitchFamily="34" charset="0"/>
              </a:rPr>
              <a:t>. Select the false statement from the following: </a:t>
            </a:r>
          </a:p>
          <a:p>
            <a:r>
              <a:rPr lang="en-US" sz="1600" dirty="0">
                <a:latin typeface="Candara" panose="020E0502030303020204" pitchFamily="34" charset="0"/>
              </a:rPr>
              <a:t>a) a vLAN is based on switched hub technology</a:t>
            </a:r>
          </a:p>
          <a:p>
            <a:r>
              <a:rPr lang="en-US" sz="1600" b="1" dirty="0">
                <a:solidFill>
                  <a:srgbClr val="0070C0"/>
                </a:solidFill>
                <a:latin typeface="Candara" panose="020E0502030303020204" pitchFamily="34" charset="0"/>
              </a:rPr>
              <a:t>b) a vLAN enables stations to be assigned physically</a:t>
            </a:r>
          </a:p>
          <a:p>
            <a:r>
              <a:rPr lang="en-US" sz="1600" dirty="0">
                <a:latin typeface="Candara" panose="020E0502030303020204" pitchFamily="34" charset="0"/>
              </a:rPr>
              <a:t>c) a vLAN enables stations to be assigned administratively</a:t>
            </a:r>
          </a:p>
          <a:p>
            <a:r>
              <a:rPr lang="en-US" sz="1600" dirty="0">
                <a:latin typeface="Candara" panose="020E0502030303020204" pitchFamily="34" charset="0"/>
              </a:rPr>
              <a:t>d) a vLAN is not restricted by the physical configuration of a LAN</a:t>
            </a:r>
          </a:p>
          <a:p>
            <a:r>
              <a:rPr lang="en-US" sz="1600" dirty="0">
                <a:latin typeface="Candara" panose="020E0502030303020204" pitchFamily="34" charset="0"/>
              </a:rPr>
              <a:t>e) All of the above are true</a:t>
            </a:r>
          </a:p>
          <a:p>
            <a:endParaRPr lang="en-US" sz="1600" b="1" dirty="0" smtClean="0">
              <a:latin typeface="Candara" panose="020E0502030303020204" pitchFamily="34" charset="0"/>
            </a:endParaRPr>
          </a:p>
          <a:p>
            <a:r>
              <a:rPr lang="en-US" sz="1600" b="1" dirty="0" smtClean="0">
                <a:latin typeface="Candara" panose="020E0502030303020204" pitchFamily="34" charset="0"/>
              </a:rPr>
              <a:t>5</a:t>
            </a:r>
            <a:r>
              <a:rPr lang="en-US" sz="1600" b="1" dirty="0">
                <a:latin typeface="Candara" panose="020E0502030303020204" pitchFamily="34" charset="0"/>
              </a:rPr>
              <a:t>. Which of the following is a challenge for the management of corporate networks, select the best choice</a:t>
            </a:r>
          </a:p>
          <a:p>
            <a:r>
              <a:rPr lang="en-US" sz="1600" dirty="0">
                <a:latin typeface="Candara" panose="020E0502030303020204" pitchFamily="34" charset="0"/>
              </a:rPr>
              <a:t>a) Analysis of networks problems</a:t>
            </a:r>
          </a:p>
          <a:p>
            <a:r>
              <a:rPr lang="en-US" sz="1600" dirty="0">
                <a:latin typeface="Candara" panose="020E0502030303020204" pitchFamily="34" charset="0"/>
              </a:rPr>
              <a:t>b) Networks reliability</a:t>
            </a:r>
          </a:p>
          <a:p>
            <a:r>
              <a:rPr lang="en-US" sz="1600" dirty="0">
                <a:latin typeface="Candara" panose="020E0502030303020204" pitchFamily="34" charset="0"/>
              </a:rPr>
              <a:t>c) Rapid advance of network technology</a:t>
            </a:r>
          </a:p>
          <a:p>
            <a:r>
              <a:rPr lang="en-US" sz="1600" dirty="0">
                <a:latin typeface="Candara" panose="020E0502030303020204" pitchFamily="34" charset="0"/>
              </a:rPr>
              <a:t>d) Networks security</a:t>
            </a:r>
          </a:p>
          <a:p>
            <a:r>
              <a:rPr lang="en-US" sz="1600" b="1" dirty="0">
                <a:solidFill>
                  <a:srgbClr val="0070C0"/>
                </a:solidFill>
                <a:latin typeface="Candara" panose="020E0502030303020204" pitchFamily="34" charset="0"/>
              </a:rPr>
              <a:t>e) All of above</a:t>
            </a:r>
          </a:p>
          <a:p>
            <a:endParaRPr lang="en-US" sz="1600" dirty="0">
              <a:latin typeface="Candara" panose="020E0502030303020204" pitchFamily="34" charset="0"/>
            </a:endParaRPr>
          </a:p>
        </p:txBody>
      </p:sp>
    </p:spTree>
    <p:extLst>
      <p:ext uri="{BB962C8B-B14F-4D97-AF65-F5344CB8AC3E}">
        <p14:creationId xmlns:p14="http://schemas.microsoft.com/office/powerpoint/2010/main" val="41368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221" name="Text Box 8"/>
          <p:cNvSpPr txBox="1">
            <a:spLocks noChangeArrowheads="1"/>
          </p:cNvSpPr>
          <p:nvPr/>
        </p:nvSpPr>
        <p:spPr bwMode="auto">
          <a:xfrm>
            <a:off x="4000500" y="533401"/>
            <a:ext cx="3473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800" b="1">
                <a:solidFill>
                  <a:srgbClr val="0070C0"/>
                </a:solidFill>
              </a:rPr>
              <a:t>Telephone Network</a:t>
            </a:r>
            <a:endParaRPr lang="en-US" altLang="ar-SA" sz="2800">
              <a:solidFill>
                <a:srgbClr val="0070C0"/>
              </a:solidFill>
            </a:endParaRPr>
          </a:p>
        </p:txBody>
      </p:sp>
      <p:sp>
        <p:nvSpPr>
          <p:cNvPr id="9222"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9223" name="Text Box 10"/>
          <p:cNvSpPr txBox="1">
            <a:spLocks noChangeArrowheads="1"/>
          </p:cNvSpPr>
          <p:nvPr/>
        </p:nvSpPr>
        <p:spPr bwMode="auto">
          <a:xfrm>
            <a:off x="569912" y="1382713"/>
            <a:ext cx="10279063" cy="607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600"/>
              </a:spcAft>
              <a:buFontTx/>
              <a:buChar char="•"/>
            </a:pPr>
            <a:r>
              <a:rPr lang="en-US" altLang="ar-SA" dirty="0">
                <a:latin typeface="Candara" panose="020E0502030303020204" pitchFamily="34" charset="0"/>
              </a:rPr>
              <a:t> </a:t>
            </a:r>
            <a:r>
              <a:rPr lang="en-US" altLang="ar-SA" b="1" dirty="0">
                <a:solidFill>
                  <a:srgbClr val="0070C0"/>
                </a:solidFill>
                <a:latin typeface="Candara" panose="020E0502030303020204" pitchFamily="34" charset="0"/>
              </a:rPr>
              <a:t>Modern network evolution </a:t>
            </a:r>
            <a:r>
              <a:rPr lang="en-US" altLang="ar-SA" dirty="0">
                <a:latin typeface="Candara" panose="020E0502030303020204" pitchFamily="34" charset="0"/>
              </a:rPr>
              <a:t>from Telephone / Telecommunications Network </a:t>
            </a:r>
          </a:p>
          <a:p>
            <a:pPr>
              <a:lnSpc>
                <a:spcPct val="150000"/>
              </a:lnSpc>
              <a:spcAft>
                <a:spcPts val="600"/>
              </a:spcAft>
              <a:buFontTx/>
              <a:buChar char="•"/>
            </a:pPr>
            <a:r>
              <a:rPr lang="en-US" altLang="ar-SA" sz="2400" b="1" dirty="0">
                <a:solidFill>
                  <a:srgbClr val="669900"/>
                </a:solidFill>
                <a:latin typeface="Candara" panose="020E0502030303020204" pitchFamily="34" charset="0"/>
              </a:rPr>
              <a:t>Characteristics </a:t>
            </a:r>
            <a:r>
              <a:rPr lang="en-US" altLang="ar-SA" sz="2400" b="1" dirty="0">
                <a:latin typeface="Candara" panose="020E0502030303020204" pitchFamily="34" charset="0"/>
              </a:rPr>
              <a:t>of Telephone network</a:t>
            </a:r>
            <a:r>
              <a:rPr lang="en-US" altLang="ar-SA" sz="2400" dirty="0">
                <a:latin typeface="Candara" panose="020E0502030303020204" pitchFamily="34" charset="0"/>
              </a:rPr>
              <a:t>:</a:t>
            </a:r>
          </a:p>
          <a:p>
            <a:pPr lvl="1">
              <a:lnSpc>
                <a:spcPct val="150000"/>
              </a:lnSpc>
              <a:spcAft>
                <a:spcPts val="600"/>
              </a:spcAft>
              <a:buFontTx/>
              <a:buChar char="•"/>
            </a:pPr>
            <a:r>
              <a:rPr lang="en-US" altLang="ar-SA" dirty="0">
                <a:latin typeface="Candara" panose="020E0502030303020204" pitchFamily="34" charset="0"/>
              </a:rPr>
              <a:t> </a:t>
            </a:r>
            <a:r>
              <a:rPr lang="en-US" altLang="ar-SA" b="1" dirty="0">
                <a:solidFill>
                  <a:srgbClr val="CC9900"/>
                </a:solidFill>
                <a:latin typeface="Candara" panose="020E0502030303020204" pitchFamily="34" charset="0"/>
              </a:rPr>
              <a:t>Reliable</a:t>
            </a:r>
            <a:r>
              <a:rPr lang="en-US" altLang="ar-SA" dirty="0">
                <a:solidFill>
                  <a:srgbClr val="CC9900"/>
                </a:solidFill>
                <a:latin typeface="Candara" panose="020E0502030303020204" pitchFamily="34" charset="0"/>
              </a:rPr>
              <a:t> </a:t>
            </a:r>
            <a:r>
              <a:rPr lang="en-US" altLang="ar-SA" dirty="0">
                <a:latin typeface="Candara" panose="020E0502030303020204" pitchFamily="34" charset="0"/>
              </a:rPr>
              <a:t>- does what is expected of it</a:t>
            </a:r>
          </a:p>
          <a:p>
            <a:pPr lvl="1">
              <a:lnSpc>
                <a:spcPct val="150000"/>
              </a:lnSpc>
              <a:spcAft>
                <a:spcPts val="600"/>
              </a:spcAft>
              <a:buFontTx/>
              <a:buChar char="•"/>
            </a:pPr>
            <a:r>
              <a:rPr lang="en-US" altLang="ar-SA" dirty="0">
                <a:latin typeface="Candara" panose="020E0502030303020204" pitchFamily="34" charset="0"/>
              </a:rPr>
              <a:t> </a:t>
            </a:r>
            <a:r>
              <a:rPr lang="en-US" altLang="ar-SA" b="1" dirty="0">
                <a:solidFill>
                  <a:srgbClr val="CC9900"/>
                </a:solidFill>
                <a:latin typeface="Candara" panose="020E0502030303020204" pitchFamily="34" charset="0"/>
              </a:rPr>
              <a:t>Dependable</a:t>
            </a:r>
            <a:r>
              <a:rPr lang="en-US" altLang="ar-SA" dirty="0">
                <a:solidFill>
                  <a:srgbClr val="CC9900"/>
                </a:solidFill>
                <a:latin typeface="Candara" panose="020E0502030303020204" pitchFamily="34" charset="0"/>
              </a:rPr>
              <a:t> </a:t>
            </a:r>
            <a:r>
              <a:rPr lang="en-US" altLang="ar-SA" dirty="0">
                <a:latin typeface="Candara" panose="020E0502030303020204" pitchFamily="34" charset="0"/>
              </a:rPr>
              <a:t>- always there when you need it (remember 911?)</a:t>
            </a:r>
          </a:p>
          <a:p>
            <a:pPr lvl="1">
              <a:lnSpc>
                <a:spcPct val="150000"/>
              </a:lnSpc>
              <a:spcAft>
                <a:spcPts val="600"/>
              </a:spcAft>
              <a:buFontTx/>
              <a:buChar char="•"/>
            </a:pPr>
            <a:r>
              <a:rPr lang="en-US" altLang="ar-SA" dirty="0">
                <a:latin typeface="Candara" panose="020E0502030303020204" pitchFamily="34" charset="0"/>
              </a:rPr>
              <a:t> </a:t>
            </a:r>
            <a:r>
              <a:rPr lang="en-US" altLang="ar-SA" b="1" dirty="0">
                <a:solidFill>
                  <a:srgbClr val="CC9900"/>
                </a:solidFill>
                <a:latin typeface="Candara" panose="020E0502030303020204" pitchFamily="34" charset="0"/>
              </a:rPr>
              <a:t>Good</a:t>
            </a:r>
            <a:r>
              <a:rPr lang="en-US" altLang="ar-SA" b="1" dirty="0">
                <a:solidFill>
                  <a:srgbClr val="0070C0"/>
                </a:solidFill>
                <a:latin typeface="Candara" panose="020E0502030303020204" pitchFamily="34" charset="0"/>
              </a:rPr>
              <a:t> </a:t>
            </a:r>
            <a:r>
              <a:rPr lang="en-US" altLang="ar-SA" b="1" dirty="0">
                <a:solidFill>
                  <a:srgbClr val="CC9900"/>
                </a:solidFill>
                <a:latin typeface="Candara" panose="020E0502030303020204" pitchFamily="34" charset="0"/>
              </a:rPr>
              <a:t>quality</a:t>
            </a:r>
            <a:r>
              <a:rPr lang="en-US" altLang="ar-SA" b="1" dirty="0">
                <a:solidFill>
                  <a:srgbClr val="0070C0"/>
                </a:solidFill>
                <a:latin typeface="Candara" panose="020E0502030303020204" pitchFamily="34" charset="0"/>
              </a:rPr>
              <a:t> (connection)</a:t>
            </a:r>
            <a:r>
              <a:rPr lang="en-US" altLang="ar-SA" dirty="0">
                <a:latin typeface="Candara" panose="020E0502030303020204" pitchFamily="34" charset="0"/>
              </a:rPr>
              <a:t> - hearing each other well</a:t>
            </a:r>
          </a:p>
          <a:p>
            <a:pPr>
              <a:lnSpc>
                <a:spcPct val="150000"/>
              </a:lnSpc>
              <a:spcAft>
                <a:spcPts val="600"/>
              </a:spcAft>
              <a:buFontTx/>
              <a:buChar char="•"/>
            </a:pPr>
            <a:r>
              <a:rPr lang="en-US" altLang="ar-SA" sz="2400" dirty="0">
                <a:solidFill>
                  <a:srgbClr val="669900"/>
                </a:solidFill>
                <a:latin typeface="Candara" panose="020E0502030303020204" pitchFamily="34" charset="0"/>
              </a:rPr>
              <a:t> </a:t>
            </a:r>
            <a:r>
              <a:rPr lang="en-US" altLang="ar-SA" sz="2400" b="1" dirty="0">
                <a:solidFill>
                  <a:srgbClr val="669900"/>
                </a:solidFill>
                <a:latin typeface="Candara" panose="020E0502030303020204" pitchFamily="34" charset="0"/>
              </a:rPr>
              <a:t>Reasons </a:t>
            </a:r>
            <a:r>
              <a:rPr lang="en-US" altLang="ar-SA" sz="2400" dirty="0">
                <a:solidFill>
                  <a:srgbClr val="669900"/>
                </a:solidFill>
                <a:latin typeface="Candara" panose="020E0502030303020204" pitchFamily="34" charset="0"/>
                <a:sym typeface="Arial" panose="020B0604020202020204" pitchFamily="34" charset="0"/>
              </a:rPr>
              <a:t>for QoS </a:t>
            </a:r>
            <a:r>
              <a:rPr lang="en-US" altLang="ar-SA" sz="2400" dirty="0">
                <a:solidFill>
                  <a:srgbClr val="669900"/>
                </a:solidFill>
                <a:latin typeface="Candara" panose="020E0502030303020204" pitchFamily="34" charset="0"/>
              </a:rPr>
              <a:t>:</a:t>
            </a:r>
          </a:p>
          <a:p>
            <a:pPr lvl="1">
              <a:lnSpc>
                <a:spcPct val="150000"/>
              </a:lnSpc>
              <a:spcAft>
                <a:spcPts val="600"/>
              </a:spcAft>
              <a:buFontTx/>
              <a:buChar char="•"/>
            </a:pPr>
            <a:r>
              <a:rPr lang="en-US" altLang="ar-SA" dirty="0">
                <a:latin typeface="Candara" panose="020E0502030303020204" pitchFamily="34" charset="0"/>
              </a:rPr>
              <a:t> Good </a:t>
            </a:r>
            <a:r>
              <a:rPr lang="en-US" altLang="ar-SA" b="1" dirty="0">
                <a:latin typeface="Candara" panose="020E0502030303020204" pitchFamily="34" charset="0"/>
              </a:rPr>
              <a:t>planning</a:t>
            </a:r>
            <a:r>
              <a:rPr lang="en-US" altLang="ar-SA" dirty="0">
                <a:latin typeface="Candara" panose="020E0502030303020204" pitchFamily="34" charset="0"/>
              </a:rPr>
              <a:t>, </a:t>
            </a:r>
            <a:r>
              <a:rPr lang="en-US" altLang="ar-SA" b="1" dirty="0">
                <a:latin typeface="Candara" panose="020E0502030303020204" pitchFamily="34" charset="0"/>
              </a:rPr>
              <a:t>design</a:t>
            </a:r>
            <a:r>
              <a:rPr lang="en-US" altLang="ar-SA" dirty="0">
                <a:latin typeface="Candara" panose="020E0502030303020204" pitchFamily="34" charset="0"/>
              </a:rPr>
              <a:t>, and </a:t>
            </a:r>
            <a:r>
              <a:rPr lang="en-US" altLang="ar-SA" b="1" dirty="0">
                <a:latin typeface="Candara" panose="020E0502030303020204" pitchFamily="34" charset="0"/>
              </a:rPr>
              <a:t>implementation</a:t>
            </a:r>
          </a:p>
          <a:p>
            <a:pPr lvl="1">
              <a:lnSpc>
                <a:spcPct val="150000"/>
              </a:lnSpc>
              <a:spcAft>
                <a:spcPts val="600"/>
              </a:spcAft>
              <a:buFontTx/>
              <a:buChar char="•"/>
            </a:pPr>
            <a:r>
              <a:rPr lang="en-US" altLang="ar-SA" dirty="0">
                <a:latin typeface="Candara" panose="020E0502030303020204" pitchFamily="34" charset="0"/>
              </a:rPr>
              <a:t> Good </a:t>
            </a:r>
            <a:r>
              <a:rPr lang="en-US" altLang="ar-SA" b="1" dirty="0">
                <a:latin typeface="Candara" panose="020E0502030303020204" pitchFamily="34" charset="0"/>
              </a:rPr>
              <a:t>operation</a:t>
            </a:r>
            <a:r>
              <a:rPr lang="en-US" altLang="ar-SA" dirty="0">
                <a:latin typeface="Candara" panose="020E0502030303020204" pitchFamily="34" charset="0"/>
              </a:rPr>
              <a:t> and </a:t>
            </a:r>
            <a:r>
              <a:rPr lang="en-US" altLang="ar-SA" b="1" dirty="0">
                <a:latin typeface="Candara" panose="020E0502030303020204" pitchFamily="34" charset="0"/>
              </a:rPr>
              <a:t>management</a:t>
            </a:r>
            <a:r>
              <a:rPr lang="en-US" altLang="ar-SA" dirty="0">
                <a:latin typeface="Candara" panose="020E0502030303020204" pitchFamily="34" charset="0"/>
              </a:rPr>
              <a:t> of network</a:t>
            </a:r>
          </a:p>
          <a:p>
            <a:pPr lvl="1">
              <a:lnSpc>
                <a:spcPct val="150000"/>
              </a:lnSpc>
              <a:spcAft>
                <a:spcPts val="600"/>
              </a:spcAft>
              <a:buFontTx/>
              <a:buChar char="•"/>
            </a:pPr>
            <a:r>
              <a:rPr lang="en-US" altLang="ar-SA" dirty="0">
                <a:latin typeface="Candara" panose="020E0502030303020204" pitchFamily="34" charset="0"/>
              </a:rPr>
              <a:t> Migration to </a:t>
            </a:r>
            <a:r>
              <a:rPr lang="en-US" altLang="ar-SA" b="1" dirty="0">
                <a:latin typeface="Candara" panose="020E0502030303020204" pitchFamily="34" charset="0"/>
              </a:rPr>
              <a:t>new technologies </a:t>
            </a:r>
            <a:r>
              <a:rPr lang="en-US" altLang="ar-SA" dirty="0">
                <a:latin typeface="Candara" panose="020E0502030303020204" pitchFamily="34" charset="0"/>
              </a:rPr>
              <a:t>– </a:t>
            </a:r>
          </a:p>
          <a:p>
            <a:pPr lvl="2">
              <a:lnSpc>
                <a:spcPct val="150000"/>
              </a:lnSpc>
              <a:spcAft>
                <a:spcPts val="600"/>
              </a:spcAft>
              <a:buFontTx/>
              <a:buChar char="•"/>
            </a:pPr>
            <a:r>
              <a:rPr lang="en-US" altLang="ar-SA" dirty="0">
                <a:latin typeface="Candara" panose="020E0502030303020204" pitchFamily="34" charset="0"/>
              </a:rPr>
              <a:t> e.g., From analog to digital technology </a:t>
            </a:r>
          </a:p>
          <a:p>
            <a:pPr lvl="1">
              <a:lnSpc>
                <a:spcPct val="150000"/>
              </a:lnSpc>
              <a:spcAft>
                <a:spcPts val="600"/>
              </a:spcAft>
              <a:buFontTx/>
              <a:buChar char="•"/>
            </a:pPr>
            <a:endParaRPr lang="en-US" altLang="ar-SA"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390156" y="455611"/>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67" name="Line 3"/>
          <p:cNvSpPr>
            <a:spLocks noChangeShapeType="1"/>
          </p:cNvSpPr>
          <p:nvPr/>
        </p:nvSpPr>
        <p:spPr bwMode="auto">
          <a:xfrm>
            <a:off x="426669" y="6369049"/>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68" name="Rectangle 4"/>
          <p:cNvSpPr>
            <a:spLocks noChangeArrowheads="1"/>
          </p:cNvSpPr>
          <p:nvPr/>
        </p:nvSpPr>
        <p:spPr bwMode="auto">
          <a:xfrm>
            <a:off x="-25769" y="6369049"/>
            <a:ext cx="1524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lvl="1"/>
            <a:r>
              <a:rPr lang="en-US" altLang="ar-SA" sz="2400" b="1"/>
              <a:t>Notes</a:t>
            </a:r>
            <a:endParaRPr lang="en-US" altLang="ar-SA" sz="2400" b="1">
              <a:latin typeface="Times New Roman" panose="02020603050405020304" pitchFamily="18" charset="0"/>
            </a:endParaRPr>
          </a:p>
        </p:txBody>
      </p:sp>
      <p:sp>
        <p:nvSpPr>
          <p:cNvPr id="11269" name="Text Box 8"/>
          <p:cNvSpPr txBox="1">
            <a:spLocks noChangeArrowheads="1"/>
          </p:cNvSpPr>
          <p:nvPr/>
        </p:nvSpPr>
        <p:spPr bwMode="auto">
          <a:xfrm>
            <a:off x="902793" y="0"/>
            <a:ext cx="39721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2400" b="1" dirty="0">
                <a:solidFill>
                  <a:srgbClr val="0070C0"/>
                </a:solidFill>
              </a:rPr>
              <a:t>Telephone Network Model</a:t>
            </a:r>
            <a:endParaRPr lang="en-US" altLang="ar-SA" sz="2400" dirty="0">
              <a:solidFill>
                <a:srgbClr val="0070C0"/>
              </a:solidFill>
            </a:endParaRPr>
          </a:p>
        </p:txBody>
      </p:sp>
      <p:sp>
        <p:nvSpPr>
          <p:cNvPr id="11270" name="Rectangle 9"/>
          <p:cNvSpPr>
            <a:spLocks noChangeArrowheads="1"/>
          </p:cNvSpPr>
          <p:nvPr/>
        </p:nvSpPr>
        <p:spPr bwMode="auto">
          <a:xfrm>
            <a:off x="5192344" y="150812"/>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dirty="0"/>
              <a:t>Chapter 1</a:t>
            </a:r>
          </a:p>
        </p:txBody>
      </p:sp>
      <p:graphicFrame>
        <p:nvGraphicFramePr>
          <p:cNvPr id="11271" name="Object 10"/>
          <p:cNvGraphicFramePr>
            <a:graphicFrameLocks noChangeAspect="1"/>
          </p:cNvGraphicFramePr>
          <p:nvPr>
            <p:extLst>
              <p:ext uri="{D42A27DB-BD31-4B8C-83A1-F6EECF244321}">
                <p14:modId xmlns:p14="http://schemas.microsoft.com/office/powerpoint/2010/main" val="3397453215"/>
              </p:ext>
            </p:extLst>
          </p:nvPr>
        </p:nvGraphicFramePr>
        <p:xfrm>
          <a:off x="115520" y="606424"/>
          <a:ext cx="6262687" cy="5772150"/>
        </p:xfrm>
        <a:graphic>
          <a:graphicData uri="http://schemas.openxmlformats.org/presentationml/2006/ole">
            <mc:AlternateContent xmlns:mc="http://schemas.openxmlformats.org/markup-compatibility/2006">
              <mc:Choice xmlns:v="urn:schemas-microsoft-com:vml" Requires="v">
                <p:oleObj spid="_x0000_s11303" name="VISIO" r:id="rId4" imgW="7138416" imgH="6580632" progId="Visio.Drawing.4">
                  <p:embed/>
                </p:oleObj>
              </mc:Choice>
              <mc:Fallback>
                <p:oleObj name="VISIO" r:id="rId4" imgW="7138416" imgH="6580632"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20" y="606424"/>
                        <a:ext cx="6262687"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2" name="Text Box 11"/>
          <p:cNvSpPr txBox="1">
            <a:spLocks noChangeArrowheads="1"/>
          </p:cNvSpPr>
          <p:nvPr/>
        </p:nvSpPr>
        <p:spPr bwMode="auto">
          <a:xfrm>
            <a:off x="413969" y="6664324"/>
            <a:ext cx="51181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FontTx/>
              <a:buChar char="•"/>
            </a:pPr>
            <a:r>
              <a:rPr lang="en-US" altLang="ar-SA" dirty="0">
                <a:latin typeface="Candara" panose="020E0502030303020204" pitchFamily="34" charset="0"/>
              </a:rPr>
              <a:t> Notice the hierarchy of switches</a:t>
            </a:r>
          </a:p>
          <a:p>
            <a:pPr>
              <a:buFontTx/>
              <a:buChar char="•"/>
            </a:pPr>
            <a:r>
              <a:rPr lang="en-US" altLang="ar-SA" dirty="0">
                <a:latin typeface="Candara" panose="020E0502030303020204" pitchFamily="34" charset="0"/>
              </a:rPr>
              <a:t> Primary and secondary routes programmed</a:t>
            </a:r>
          </a:p>
          <a:p>
            <a:pPr>
              <a:buFontTx/>
              <a:buChar char="•"/>
            </a:pPr>
            <a:r>
              <a:rPr lang="en-US" altLang="ar-SA" dirty="0">
                <a:latin typeface="Candara" panose="020E0502030303020204" pitchFamily="34" charset="0"/>
              </a:rPr>
              <a:t> </a:t>
            </a:r>
            <a:r>
              <a:rPr lang="en-US" altLang="ar-SA" b="1" dirty="0">
                <a:latin typeface="Candara" panose="020E0502030303020204" pitchFamily="34" charset="0"/>
              </a:rPr>
              <a:t>Automatic routing</a:t>
            </a:r>
          </a:p>
          <a:p>
            <a:pPr>
              <a:buFontTx/>
              <a:buChar char="•"/>
            </a:pPr>
            <a:r>
              <a:rPr lang="en-US" altLang="ar-SA" dirty="0">
                <a:latin typeface="Candara" panose="020E0502030303020204" pitchFamily="34" charset="0"/>
              </a:rPr>
              <a:t> Where is the most likely failure?</a:t>
            </a:r>
          </a:p>
          <a:p>
            <a:pPr>
              <a:buFontTx/>
              <a:buChar char="•"/>
            </a:pPr>
            <a:r>
              <a:rPr lang="en-US" altLang="ar-SA" dirty="0">
                <a:latin typeface="Candara" panose="020E0502030303020204" pitchFamily="34" charset="0"/>
              </a:rPr>
              <a:t> Use of </a:t>
            </a:r>
            <a:r>
              <a:rPr lang="en-US" altLang="ar-SA" b="1" dirty="0">
                <a:solidFill>
                  <a:srgbClr val="669900"/>
                </a:solidFill>
                <a:latin typeface="Candara" panose="020E0502030303020204" pitchFamily="34" charset="0"/>
              </a:rPr>
              <a:t>Operations Systems </a:t>
            </a:r>
            <a:r>
              <a:rPr lang="en-US" altLang="ar-SA" dirty="0">
                <a:latin typeface="Candara" panose="020E0502030303020204" pitchFamily="34" charset="0"/>
              </a:rPr>
              <a:t>to ensure </a:t>
            </a:r>
            <a:r>
              <a:rPr lang="en-US" altLang="ar-SA" b="1" dirty="0">
                <a:latin typeface="Candara" panose="020E0502030303020204" pitchFamily="34" charset="0"/>
              </a:rPr>
              <a:t>QoS</a:t>
            </a:r>
          </a:p>
        </p:txBody>
      </p:sp>
      <p:sp>
        <p:nvSpPr>
          <p:cNvPr id="11273" name="Line 13"/>
          <p:cNvSpPr>
            <a:spLocks noChangeShapeType="1"/>
          </p:cNvSpPr>
          <p:nvPr/>
        </p:nvSpPr>
        <p:spPr bwMode="auto">
          <a:xfrm>
            <a:off x="466356" y="8304211"/>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274" name="Text Box 14"/>
          <p:cNvSpPr txBox="1">
            <a:spLocks noChangeArrowheads="1"/>
          </p:cNvSpPr>
          <p:nvPr/>
        </p:nvSpPr>
        <p:spPr bwMode="auto">
          <a:xfrm>
            <a:off x="5708282" y="8391525"/>
            <a:ext cx="4429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400"/>
              <a:t>1-4</a:t>
            </a:r>
          </a:p>
        </p:txBody>
      </p:sp>
      <p:sp>
        <p:nvSpPr>
          <p:cNvPr id="2" name="TextBox 1"/>
          <p:cNvSpPr txBox="1"/>
          <p:nvPr/>
        </p:nvSpPr>
        <p:spPr>
          <a:xfrm>
            <a:off x="6378206" y="701050"/>
            <a:ext cx="5622449" cy="8125301"/>
          </a:xfrm>
          <a:prstGeom prst="rect">
            <a:avLst/>
          </a:prstGeom>
          <a:noFill/>
        </p:spPr>
        <p:txBody>
          <a:bodyPr wrap="square" rtlCol="0">
            <a:spAutoFit/>
          </a:bodyPr>
          <a:lstStyle/>
          <a:p>
            <a:r>
              <a:rPr lang="en-US" sz="1800" dirty="0">
                <a:latin typeface="Candara" panose="020E0502030303020204" pitchFamily="34" charset="0"/>
              </a:rPr>
              <a:t>The </a:t>
            </a:r>
            <a:r>
              <a:rPr lang="en-US" sz="1800" b="1" dirty="0">
                <a:latin typeface="Candara" panose="020E0502030303020204" pitchFamily="34" charset="0"/>
              </a:rPr>
              <a:t>architecture</a:t>
            </a:r>
            <a:r>
              <a:rPr lang="en-US" sz="1800" dirty="0">
                <a:latin typeface="Candara" panose="020E0502030303020204" pitchFamily="34" charset="0"/>
              </a:rPr>
              <a:t> of a </a:t>
            </a:r>
            <a:r>
              <a:rPr lang="en-US" sz="1800" b="1" dirty="0">
                <a:latin typeface="Candara" panose="020E0502030303020204" pitchFamily="34" charset="0"/>
              </a:rPr>
              <a:t>telephone network </a:t>
            </a:r>
            <a:r>
              <a:rPr lang="en-US" sz="1800" dirty="0">
                <a:latin typeface="Candara" panose="020E0502030303020204" pitchFamily="34" charset="0"/>
              </a:rPr>
              <a:t>is </a:t>
            </a:r>
            <a:r>
              <a:rPr lang="en-US" sz="1800" dirty="0">
                <a:solidFill>
                  <a:srgbClr val="0070C0"/>
                </a:solidFill>
                <a:latin typeface="Candara" panose="020E0502030303020204" pitchFamily="34" charset="0"/>
              </a:rPr>
              <a:t>hierarchical</a:t>
            </a:r>
            <a:r>
              <a:rPr lang="en-US" sz="1800" dirty="0">
                <a:latin typeface="Candara" panose="020E0502030303020204" pitchFamily="34" charset="0"/>
              </a:rPr>
              <a:t> as shown in </a:t>
            </a:r>
            <a:r>
              <a:rPr lang="en-US" sz="1800" b="1" dirty="0">
                <a:latin typeface="Candara" panose="020E0502030303020204" pitchFamily="34" charset="0"/>
              </a:rPr>
              <a:t>Figure 1.1</a:t>
            </a:r>
          </a:p>
          <a:p>
            <a:endParaRPr lang="en-US" sz="1800" dirty="0" smtClean="0">
              <a:latin typeface="Candara" panose="020E0502030303020204" pitchFamily="34" charset="0"/>
            </a:endParaRPr>
          </a:p>
          <a:p>
            <a:r>
              <a:rPr lang="en-US" sz="1800" dirty="0" smtClean="0">
                <a:latin typeface="Candara" panose="020E0502030303020204" pitchFamily="34" charset="0"/>
              </a:rPr>
              <a:t>There are </a:t>
            </a:r>
            <a:r>
              <a:rPr lang="en-US" sz="1800" b="1" dirty="0" smtClean="0">
                <a:latin typeface="Candara" panose="020E0502030303020204" pitchFamily="34" charset="0"/>
              </a:rPr>
              <a:t>five levels</a:t>
            </a:r>
            <a:r>
              <a:rPr lang="en-US" sz="1800" dirty="0" smtClean="0">
                <a:latin typeface="Candara" panose="020E0502030303020204" pitchFamily="34" charset="0"/>
              </a:rPr>
              <a:t> of </a:t>
            </a:r>
            <a:r>
              <a:rPr lang="en-US" sz="1800" dirty="0">
                <a:latin typeface="Candara" panose="020E0502030303020204" pitchFamily="34" charset="0"/>
              </a:rPr>
              <a:t>network </a:t>
            </a:r>
            <a:r>
              <a:rPr lang="en-US" sz="1800" b="1" dirty="0" smtClean="0">
                <a:solidFill>
                  <a:srgbClr val="669900"/>
                </a:solidFill>
                <a:latin typeface="Candara" panose="020E0502030303020204" pitchFamily="34" charset="0"/>
              </a:rPr>
              <a:t>switches</a:t>
            </a:r>
            <a:r>
              <a:rPr lang="en-US" sz="1800" dirty="0" smtClean="0">
                <a:solidFill>
                  <a:srgbClr val="669900"/>
                </a:solidFill>
                <a:latin typeface="Candara" panose="020E0502030303020204" pitchFamily="34" charset="0"/>
              </a:rPr>
              <a:t> </a:t>
            </a:r>
            <a:r>
              <a:rPr lang="en-US" sz="1800" dirty="0" smtClean="0">
                <a:latin typeface="Candara" panose="020E0502030303020204" pitchFamily="34" charset="0"/>
              </a:rPr>
              <a:t>and </a:t>
            </a:r>
            <a:r>
              <a:rPr lang="en-US" sz="1800" b="1" dirty="0" smtClean="0">
                <a:latin typeface="Candara" panose="020E0502030303020204" pitchFamily="34" charset="0"/>
              </a:rPr>
              <a:t>three</a:t>
            </a:r>
            <a:r>
              <a:rPr lang="en-US" sz="1800" dirty="0" smtClean="0">
                <a:latin typeface="Candara" panose="020E0502030303020204" pitchFamily="34" charset="0"/>
              </a:rPr>
              <a:t> types </a:t>
            </a:r>
            <a:r>
              <a:rPr lang="en-US" sz="1800" dirty="0">
                <a:latin typeface="Candara" panose="020E0502030303020204" pitchFamily="34" charset="0"/>
              </a:rPr>
              <a:t>of </a:t>
            </a:r>
            <a:r>
              <a:rPr lang="en-US" sz="1800" b="1" dirty="0" smtClean="0">
                <a:solidFill>
                  <a:srgbClr val="669900"/>
                </a:solidFill>
                <a:latin typeface="Candara" panose="020E0502030303020204" pitchFamily="34" charset="0"/>
              </a:rPr>
              <a:t>trunks</a:t>
            </a:r>
            <a:r>
              <a:rPr lang="en-US" sz="1800" dirty="0" smtClean="0">
                <a:solidFill>
                  <a:srgbClr val="669900"/>
                </a:solidFill>
                <a:latin typeface="Candara" panose="020E0502030303020204" pitchFamily="34" charset="0"/>
              </a:rPr>
              <a:t> </a:t>
            </a:r>
            <a:r>
              <a:rPr lang="en-US" sz="1800" dirty="0" smtClean="0">
                <a:latin typeface="Candara" panose="020E0502030303020204" pitchFamily="34" charset="0"/>
              </a:rPr>
              <a:t>that </a:t>
            </a:r>
            <a:r>
              <a:rPr lang="en-US" sz="1800" dirty="0">
                <a:latin typeface="Candara" panose="020E0502030303020204" pitchFamily="34" charset="0"/>
              </a:rPr>
              <a:t>connect these switches. </a:t>
            </a:r>
            <a:endParaRPr lang="en-US" sz="1800" dirty="0" smtClean="0">
              <a:latin typeface="Candara" panose="020E0502030303020204" pitchFamily="34" charset="0"/>
            </a:endParaRPr>
          </a:p>
          <a:p>
            <a:endParaRPr lang="en-US" sz="1800" dirty="0" smtClean="0">
              <a:latin typeface="Candara" panose="020E0502030303020204" pitchFamily="34" charset="0"/>
            </a:endParaRPr>
          </a:p>
          <a:p>
            <a:r>
              <a:rPr lang="en-US" sz="1800" dirty="0">
                <a:latin typeface="Candara" panose="020E0502030303020204" pitchFamily="34" charset="0"/>
              </a:rPr>
              <a:t>A </a:t>
            </a:r>
            <a:r>
              <a:rPr lang="en-US" sz="1800" b="1" dirty="0" smtClean="0">
                <a:latin typeface="Candara" panose="020E0502030303020204" pitchFamily="34" charset="0"/>
              </a:rPr>
              <a:t>trunk</a:t>
            </a:r>
            <a:r>
              <a:rPr lang="en-US" sz="1800" dirty="0" smtClean="0">
                <a:latin typeface="Candara" panose="020E0502030303020204" pitchFamily="34" charset="0"/>
              </a:rPr>
              <a:t> is </a:t>
            </a:r>
            <a:r>
              <a:rPr lang="en-US" sz="1800" dirty="0">
                <a:latin typeface="Candara" panose="020E0502030303020204" pitchFamily="34" charset="0"/>
              </a:rPr>
              <a:t>a logical link between two switches and may traverse one or more physical links. The </a:t>
            </a:r>
            <a:r>
              <a:rPr lang="en-US" sz="1800" b="1" dirty="0">
                <a:latin typeface="Candara" panose="020E0502030303020204" pitchFamily="34" charset="0"/>
              </a:rPr>
              <a:t>end </a:t>
            </a:r>
            <a:r>
              <a:rPr lang="en-US" sz="1800" b="1" dirty="0" smtClean="0">
                <a:latin typeface="Candara" panose="020E0502030303020204" pitchFamily="34" charset="0"/>
              </a:rPr>
              <a:t>office </a:t>
            </a:r>
            <a:r>
              <a:rPr lang="en-US" sz="1800" dirty="0" smtClean="0">
                <a:latin typeface="Candara" panose="020E0502030303020204" pitchFamily="34" charset="0"/>
              </a:rPr>
              <a:t>(Class </a:t>
            </a:r>
            <a:r>
              <a:rPr lang="en-US" sz="1800" dirty="0">
                <a:latin typeface="Candara" panose="020E0502030303020204" pitchFamily="34" charset="0"/>
              </a:rPr>
              <a:t>5), which is lowest in the hierarchy, is the local switching office. The </a:t>
            </a:r>
            <a:r>
              <a:rPr lang="en-US" sz="1800" b="1" dirty="0">
                <a:latin typeface="Candara" panose="020E0502030303020204" pitchFamily="34" charset="0"/>
              </a:rPr>
              <a:t>customer's telephone </a:t>
            </a:r>
            <a:r>
              <a:rPr lang="en-US" sz="1800" dirty="0" smtClean="0">
                <a:latin typeface="Candara" panose="020E0502030303020204" pitchFamily="34" charset="0"/>
              </a:rPr>
              <a:t>or Private </a:t>
            </a:r>
            <a:r>
              <a:rPr lang="en-US" sz="1800" dirty="0">
                <a:latin typeface="Candara" panose="020E0502030303020204" pitchFamily="34" charset="0"/>
              </a:rPr>
              <a:t>Branch Exchange (PBX) is connected to the end office via a dedicated link called "</a:t>
            </a:r>
            <a:r>
              <a:rPr lang="en-US" sz="1800" b="1" dirty="0">
                <a:latin typeface="Candara" panose="020E0502030303020204" pitchFamily="34" charset="0"/>
              </a:rPr>
              <a:t>loop</a:t>
            </a:r>
            <a:r>
              <a:rPr lang="en-US" sz="1800" dirty="0">
                <a:latin typeface="Candara" panose="020E0502030303020204" pitchFamily="34" charset="0"/>
              </a:rPr>
              <a:t>." </a:t>
            </a:r>
            <a:endParaRPr lang="en-US" sz="1800" dirty="0" smtClean="0">
              <a:latin typeface="Candara" panose="020E0502030303020204" pitchFamily="34" charset="0"/>
            </a:endParaRPr>
          </a:p>
          <a:p>
            <a:endParaRPr lang="en-US" sz="1800" dirty="0">
              <a:latin typeface="Candara" panose="020E0502030303020204" pitchFamily="34" charset="0"/>
            </a:endParaRPr>
          </a:p>
          <a:p>
            <a:r>
              <a:rPr lang="en-US" sz="1800" dirty="0">
                <a:latin typeface="Candara" panose="020E0502030303020204" pitchFamily="34" charset="0"/>
              </a:rPr>
              <a:t>To ensure the quality of service in a telephone network, operations support systems are implemented</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The quality of the call, measured in terms of signal-to-noise (S/N) ratio, is measured regularly by </a:t>
            </a:r>
            <a:r>
              <a:rPr lang="en-US" sz="1800" dirty="0" smtClean="0">
                <a:latin typeface="Candara" panose="020E0502030303020204" pitchFamily="34" charset="0"/>
              </a:rPr>
              <a:t>a trunk </a:t>
            </a:r>
            <a:r>
              <a:rPr lang="en-US" sz="1800" dirty="0">
                <a:latin typeface="Candara" panose="020E0502030303020204" pitchFamily="34" charset="0"/>
              </a:rPr>
              <a:t>maintenance system. This system accesses all the trunks in an office during the night and does </a:t>
            </a:r>
            <a:r>
              <a:rPr lang="en-US" sz="1800" dirty="0" smtClean="0">
                <a:latin typeface="Candara" panose="020E0502030303020204" pitchFamily="34" charset="0"/>
              </a:rPr>
              <a:t>a loop-back </a:t>
            </a:r>
            <a:r>
              <a:rPr lang="en-US" sz="1800" dirty="0">
                <a:latin typeface="Candara" panose="020E0502030303020204" pitchFamily="34" charset="0"/>
              </a:rPr>
              <a:t>test to the far end. The results are analyzed in the morning and corrective actions taken. </a:t>
            </a:r>
            <a:r>
              <a:rPr lang="en-US" sz="1800" dirty="0" smtClean="0">
                <a:latin typeface="Candara" panose="020E0502030303020204" pitchFamily="34" charset="0"/>
              </a:rPr>
              <a:t>For example</a:t>
            </a:r>
            <a:r>
              <a:rPr lang="en-US" sz="1800" dirty="0">
                <a:latin typeface="Candara" panose="020E0502030303020204" pitchFamily="34" charset="0"/>
              </a:rPr>
              <a:t>, if the S/N ratio of a trunk is below the acceptance level, the trunk is removed from service</a:t>
            </a:r>
          </a:p>
          <a:p>
            <a:r>
              <a:rPr lang="en-US" sz="1800" dirty="0">
                <a:latin typeface="Candara" panose="020E0502030303020204" pitchFamily="34" charset="0"/>
              </a:rPr>
              <a:t>before the customer experiences poor performance</a:t>
            </a:r>
            <a:r>
              <a:rPr lang="en-US" sz="1800" dirty="0" smtClean="0">
                <a:latin typeface="Candara" panose="020E0502030303020204" pitchFamily="34" charset="0"/>
              </a:rPr>
              <a:t>.</a:t>
            </a:r>
          </a:p>
          <a:p>
            <a:endParaRPr lang="en-US" sz="1800" dirty="0">
              <a:latin typeface="Candara" panose="020E0502030303020204" pitchFamily="34" charset="0"/>
            </a:endParaRPr>
          </a:p>
          <a:p>
            <a:r>
              <a:rPr lang="en-US" sz="1800" dirty="0">
                <a:latin typeface="Candara" panose="020E0502030303020204" pitchFamily="34" charset="0"/>
              </a:rPr>
              <a:t>For a given region, there is a </a:t>
            </a:r>
            <a:r>
              <a:rPr lang="en-US" sz="1800" b="1" dirty="0">
                <a:solidFill>
                  <a:srgbClr val="669900"/>
                </a:solidFill>
                <a:latin typeface="Candara" panose="020E0502030303020204" pitchFamily="34" charset="0"/>
              </a:rPr>
              <a:t>network operations center</a:t>
            </a:r>
            <a:r>
              <a:rPr lang="en-US" sz="1800" dirty="0">
                <a:latin typeface="Candara" panose="020E0502030303020204" pitchFamily="34" charset="0"/>
              </a:rPr>
              <a:t> (</a:t>
            </a:r>
            <a:r>
              <a:rPr lang="en-US" sz="1800" b="1" dirty="0">
                <a:solidFill>
                  <a:srgbClr val="669900"/>
                </a:solidFill>
                <a:latin typeface="Candara" panose="020E0502030303020204" pitchFamily="34" charset="0"/>
              </a:rPr>
              <a:t>NOC</a:t>
            </a:r>
            <a:r>
              <a:rPr lang="en-US" sz="1800" dirty="0">
                <a:latin typeface="Candara" panose="020E0502030303020204" pitchFamily="34" charset="0"/>
              </a:rPr>
              <a:t>) where the global status of the </a:t>
            </a:r>
            <a:r>
              <a:rPr lang="en-US" sz="1800" dirty="0" smtClean="0">
                <a:latin typeface="Candara" panose="020E0502030303020204" pitchFamily="34" charset="0"/>
              </a:rPr>
              <a:t>network is </a:t>
            </a:r>
            <a:r>
              <a:rPr lang="en-US" sz="1800" dirty="0">
                <a:latin typeface="Candara" panose="020E0502030303020204" pitchFamily="34" charset="0"/>
              </a:rPr>
              <a:t>monitored.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3200400" y="5334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3316" name="Text Box 8"/>
          <p:cNvSpPr txBox="1">
            <a:spLocks noChangeArrowheads="1"/>
          </p:cNvSpPr>
          <p:nvPr/>
        </p:nvSpPr>
        <p:spPr bwMode="auto">
          <a:xfrm>
            <a:off x="3169233" y="498402"/>
            <a:ext cx="47732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ar-SA" sz="3200" b="1" dirty="0">
                <a:solidFill>
                  <a:srgbClr val="669900"/>
                </a:solidFill>
                <a:latin typeface="Candara" panose="020E0502030303020204" pitchFamily="34" charset="0"/>
              </a:rPr>
              <a:t>Operations Systems / NOC</a:t>
            </a:r>
            <a:endParaRPr lang="en-US" altLang="ar-SA" sz="3200" dirty="0">
              <a:solidFill>
                <a:srgbClr val="669900"/>
              </a:solidFill>
              <a:latin typeface="Candara" panose="020E0502030303020204" pitchFamily="34" charset="0"/>
            </a:endParaRPr>
          </a:p>
        </p:txBody>
      </p:sp>
      <p:sp>
        <p:nvSpPr>
          <p:cNvPr id="13317" name="Rectangle 9"/>
          <p:cNvSpPr>
            <a:spLocks noChangeArrowheads="1"/>
          </p:cNvSpPr>
          <p:nvPr/>
        </p:nvSpPr>
        <p:spPr bwMode="auto">
          <a:xfrm>
            <a:off x="8002588" y="228601"/>
            <a:ext cx="857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r>
              <a:rPr lang="en-US" altLang="ar-SA" sz="1200"/>
              <a:t>Chapter 1</a:t>
            </a:r>
          </a:p>
        </p:txBody>
      </p:sp>
      <p:sp>
        <p:nvSpPr>
          <p:cNvPr id="13318" name="Text Box 10"/>
          <p:cNvSpPr txBox="1">
            <a:spLocks noChangeArrowheads="1"/>
          </p:cNvSpPr>
          <p:nvPr/>
        </p:nvSpPr>
        <p:spPr bwMode="auto">
          <a:xfrm>
            <a:off x="191345" y="1335664"/>
            <a:ext cx="1072907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000">
                <a:solidFill>
                  <a:schemeClr val="tx1"/>
                </a:solidFill>
                <a:latin typeface="Arial" panose="020B0604020202020204" pitchFamily="34" charset="0"/>
              </a:defRPr>
            </a:lvl1pPr>
            <a:lvl2pPr marL="800100" indent="-342900">
              <a:defRPr sz="2000">
                <a:solidFill>
                  <a:schemeClr val="tx1"/>
                </a:solidFill>
                <a:latin typeface="Arial" panose="020B0604020202020204" pitchFamily="34" charset="0"/>
              </a:defRPr>
            </a:lvl2pPr>
            <a:lvl3pPr marL="1257300" indent="-3429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Clr>
                <a:srgbClr val="000000"/>
              </a:buClr>
              <a:buSzPct val="100000"/>
              <a:buFont typeface="Wingdings" panose="05000000000000000000" pitchFamily="2" charset="2"/>
              <a:buChar char="§"/>
            </a:pPr>
            <a:r>
              <a:rPr lang="en-US" altLang="ar-SA" b="1" dirty="0">
                <a:solidFill>
                  <a:srgbClr val="0070C0"/>
                </a:solidFill>
                <a:latin typeface="Candara" panose="020E0502030303020204" pitchFamily="34" charset="0"/>
                <a:sym typeface="Arial" panose="020B0604020202020204" pitchFamily="34" charset="0"/>
              </a:rPr>
              <a:t>Operations Support Systems</a:t>
            </a:r>
            <a:r>
              <a:rPr lang="en-US" altLang="ar-SA" dirty="0">
                <a:solidFill>
                  <a:srgbClr val="0070C0"/>
                </a:solidFill>
                <a:latin typeface="Candara" panose="020E0502030303020204" pitchFamily="34" charset="0"/>
                <a:sym typeface="Arial" panose="020B0604020202020204" pitchFamily="34" charset="0"/>
              </a:rPr>
              <a:t> </a:t>
            </a:r>
            <a:r>
              <a:rPr lang="en-US" altLang="ar-SA" dirty="0">
                <a:solidFill>
                  <a:srgbClr val="000000"/>
                </a:solidFill>
                <a:latin typeface="Candara" panose="020E0502030303020204" pitchFamily="34" charset="0"/>
                <a:sym typeface="Arial" panose="020B0604020202020204" pitchFamily="34" charset="0"/>
              </a:rPr>
              <a:t>(</a:t>
            </a:r>
            <a:r>
              <a:rPr lang="en-US" altLang="ar-SA" b="1" dirty="0">
                <a:solidFill>
                  <a:srgbClr val="0070C0"/>
                </a:solidFill>
                <a:latin typeface="Candara" panose="020E0502030303020204" pitchFamily="34" charset="0"/>
                <a:sym typeface="Arial" panose="020B0604020202020204" pitchFamily="34" charset="0"/>
              </a:rPr>
              <a:t>OSSs</a:t>
            </a:r>
            <a:r>
              <a:rPr lang="en-US" altLang="ar-SA" dirty="0">
                <a:solidFill>
                  <a:srgbClr val="000000"/>
                </a:solidFill>
                <a:latin typeface="Candara" panose="020E0502030303020204" pitchFamily="34" charset="0"/>
                <a:sym typeface="Arial" panose="020B0604020202020204" pitchFamily="34" charset="0"/>
              </a:rPr>
              <a:t>) help </a:t>
            </a:r>
            <a:r>
              <a:rPr lang="en-US" altLang="ar-SA" b="1" dirty="0">
                <a:solidFill>
                  <a:srgbClr val="000000"/>
                </a:solidFill>
                <a:latin typeface="Candara" panose="020E0502030303020204" pitchFamily="34" charset="0"/>
                <a:sym typeface="Arial" panose="020B0604020202020204" pitchFamily="34" charset="0"/>
              </a:rPr>
              <a:t>manage</a:t>
            </a:r>
            <a:r>
              <a:rPr lang="en-US" altLang="ar-SA" dirty="0">
                <a:solidFill>
                  <a:srgbClr val="000000"/>
                </a:solidFill>
                <a:latin typeface="Candara" panose="020E0502030303020204" pitchFamily="34" charset="0"/>
                <a:sym typeface="Arial" panose="020B0604020202020204" pitchFamily="34" charset="0"/>
              </a:rPr>
              <a:t> the operation of networks</a:t>
            </a:r>
          </a:p>
          <a:p>
            <a:pPr>
              <a:buClr>
                <a:srgbClr val="000000"/>
              </a:buClr>
              <a:buSzPct val="100000"/>
              <a:buFont typeface="Wingdings" panose="05000000000000000000" pitchFamily="2" charset="2"/>
              <a:buChar char="§"/>
            </a:pPr>
            <a:r>
              <a:rPr lang="en-US" altLang="ar-SA" b="1" dirty="0">
                <a:solidFill>
                  <a:srgbClr val="000000"/>
                </a:solidFill>
                <a:latin typeface="Candara" panose="020E0502030303020204" pitchFamily="34" charset="0"/>
                <a:sym typeface="Arial" panose="020B0604020202020204" pitchFamily="34" charset="0"/>
              </a:rPr>
              <a:t>OSSs</a:t>
            </a:r>
            <a:r>
              <a:rPr lang="en-US" altLang="ar-SA" dirty="0">
                <a:solidFill>
                  <a:srgbClr val="000000"/>
                </a:solidFill>
                <a:latin typeface="Candara" panose="020E0502030303020204" pitchFamily="34" charset="0"/>
                <a:sym typeface="Arial" panose="020B0604020202020204" pitchFamily="34" charset="0"/>
              </a:rPr>
              <a:t> in telecommunications monitor: </a:t>
            </a:r>
          </a:p>
          <a:p>
            <a:pPr lvl="1">
              <a:buClr>
                <a:srgbClr val="000000"/>
              </a:buClr>
              <a:buSzPct val="100000"/>
              <a:buFont typeface="Arial" panose="020B0604020202020204" pitchFamily="34" charset="0"/>
              <a:buChar char="•"/>
            </a:pPr>
            <a:r>
              <a:rPr lang="en-US" altLang="ar-SA" b="1" dirty="0" smtClean="0">
                <a:solidFill>
                  <a:srgbClr val="CC9900"/>
                </a:solidFill>
                <a:latin typeface="Candara" panose="020E0502030303020204" pitchFamily="34" charset="0"/>
                <a:sym typeface="Arial" panose="020B0604020202020204" pitchFamily="34" charset="0"/>
              </a:rPr>
              <a:t>Analog </a:t>
            </a:r>
            <a:r>
              <a:rPr lang="en-US" altLang="ar-SA" b="1" dirty="0">
                <a:solidFill>
                  <a:srgbClr val="CC9900"/>
                </a:solidFill>
                <a:latin typeface="Candara" panose="020E0502030303020204" pitchFamily="34" charset="0"/>
                <a:sym typeface="Arial" panose="020B0604020202020204" pitchFamily="34" charset="0"/>
              </a:rPr>
              <a:t>network parameters:  </a:t>
            </a:r>
          </a:p>
          <a:p>
            <a:pPr lvl="2">
              <a:buClr>
                <a:srgbClr val="000000"/>
              </a:buClr>
              <a:buSzPct val="100000"/>
              <a:buFont typeface="Arial" panose="020B0604020202020204" pitchFamily="34" charset="0"/>
              <a:buChar char="•"/>
            </a:pPr>
            <a:r>
              <a:rPr lang="en-US" altLang="ar-SA" dirty="0">
                <a:solidFill>
                  <a:srgbClr val="000000"/>
                </a:solidFill>
                <a:latin typeface="Candara" panose="020E0502030303020204" pitchFamily="34" charset="0"/>
                <a:sym typeface="Arial" panose="020B0604020202020204" pitchFamily="34" charset="0"/>
              </a:rPr>
              <a:t>S/N ratio, transmission loss, call blockage, etc.</a:t>
            </a:r>
          </a:p>
          <a:p>
            <a:pPr lvl="1">
              <a:buClr>
                <a:srgbClr val="000000"/>
              </a:buClr>
              <a:buSzPct val="100000"/>
              <a:buFont typeface="Arial" panose="020B0604020202020204" pitchFamily="34" charset="0"/>
              <a:buChar char="•"/>
            </a:pPr>
            <a:r>
              <a:rPr lang="en-US" altLang="ar-SA" b="1" dirty="0" smtClean="0">
                <a:solidFill>
                  <a:srgbClr val="CC9900"/>
                </a:solidFill>
                <a:latin typeface="Candara" panose="020E0502030303020204" pitchFamily="34" charset="0"/>
                <a:sym typeface="Arial" panose="020B0604020202020204" pitchFamily="34" charset="0"/>
              </a:rPr>
              <a:t>Digital </a:t>
            </a:r>
            <a:r>
              <a:rPr lang="en-US" altLang="ar-SA" b="1" dirty="0">
                <a:solidFill>
                  <a:srgbClr val="CC9900"/>
                </a:solidFill>
                <a:latin typeface="Candara" panose="020E0502030303020204" pitchFamily="34" charset="0"/>
                <a:sym typeface="Arial" panose="020B0604020202020204" pitchFamily="34" charset="0"/>
              </a:rPr>
              <a:t>network parameters:</a:t>
            </a:r>
          </a:p>
          <a:p>
            <a:pPr lvl="2">
              <a:buClr>
                <a:srgbClr val="000000"/>
              </a:buClr>
              <a:buSzPct val="100000"/>
              <a:buFont typeface="Arial" panose="020B0604020202020204" pitchFamily="34" charset="0"/>
              <a:buChar char="•"/>
            </a:pPr>
            <a:r>
              <a:rPr lang="en-US" altLang="ar-SA" dirty="0">
                <a:solidFill>
                  <a:srgbClr val="000000"/>
                </a:solidFill>
                <a:latin typeface="Candara" panose="020E0502030303020204" pitchFamily="34" charset="0"/>
                <a:sym typeface="Arial" panose="020B0604020202020204" pitchFamily="34" charset="0"/>
              </a:rPr>
              <a:t> Packet loss, Packet delay, Throughput, QoS, etc.</a:t>
            </a:r>
          </a:p>
          <a:p>
            <a:pPr>
              <a:buFont typeface="Wingdings" panose="05000000000000000000" pitchFamily="2" charset="2"/>
              <a:buChar char="§"/>
            </a:pPr>
            <a:r>
              <a:rPr lang="en-US" altLang="ar-SA" b="1" dirty="0">
                <a:latin typeface="Candara" panose="020E0502030303020204" pitchFamily="34" charset="0"/>
              </a:rPr>
              <a:t> Real-time management of network</a:t>
            </a:r>
          </a:p>
          <a:p>
            <a:pPr>
              <a:buFont typeface="Wingdings" panose="05000000000000000000" pitchFamily="2" charset="2"/>
              <a:buChar char="§"/>
            </a:pPr>
            <a:r>
              <a:rPr lang="en-US" altLang="ar-SA" dirty="0">
                <a:latin typeface="Candara" panose="020E0502030303020204" pitchFamily="34" charset="0"/>
              </a:rPr>
              <a:t> </a:t>
            </a:r>
            <a:r>
              <a:rPr lang="en-US" altLang="ar-SA" b="1" dirty="0">
                <a:latin typeface="Candara" panose="020E0502030303020204" pitchFamily="34" charset="0"/>
              </a:rPr>
              <a:t>Trunk (logical entity between switches) maintenance system measures loss and S/N.  </a:t>
            </a:r>
          </a:p>
          <a:p>
            <a:pPr lvl="1">
              <a:buFont typeface="Arial" panose="020B0604020202020204" pitchFamily="34" charset="0"/>
              <a:buChar char="•"/>
            </a:pPr>
            <a:r>
              <a:rPr lang="en-US" altLang="ar-SA" b="1" dirty="0">
                <a:latin typeface="Candara" panose="020E0502030303020204" pitchFamily="34" charset="0"/>
              </a:rPr>
              <a:t>Trunks</a:t>
            </a:r>
            <a:r>
              <a:rPr lang="en-US" altLang="ar-SA" dirty="0">
                <a:latin typeface="Candara" panose="020E0502030303020204" pitchFamily="34" charset="0"/>
              </a:rPr>
              <a:t> not meeting QoS are removed before customer notices poor quality</a:t>
            </a:r>
          </a:p>
          <a:p>
            <a:pPr>
              <a:buFont typeface="Wingdings" panose="05000000000000000000" pitchFamily="2" charset="2"/>
              <a:buChar char="§"/>
            </a:pPr>
            <a:r>
              <a:rPr lang="en-US" altLang="ar-SA" b="1" dirty="0">
                <a:solidFill>
                  <a:srgbClr val="669900"/>
                </a:solidFill>
                <a:latin typeface="Candara" panose="020E0502030303020204" pitchFamily="34" charset="0"/>
              </a:rPr>
              <a:t>Traffic measurement systems </a:t>
            </a:r>
            <a:r>
              <a:rPr lang="en-US" altLang="ar-SA" b="1" dirty="0">
                <a:latin typeface="Candara" panose="020E0502030303020204" pitchFamily="34" charset="0"/>
              </a:rPr>
              <a:t>measure </a:t>
            </a:r>
            <a:r>
              <a:rPr lang="en-US" altLang="ar-SA" b="1" dirty="0">
                <a:latin typeface="Candara" panose="020E0502030303020204" pitchFamily="34" charset="0"/>
                <a:sym typeface="Arial" panose="020B0604020202020204" pitchFamily="34" charset="0"/>
              </a:rPr>
              <a:t>call drops and blockage. Additional switches or routers planned to keep the call blockage or drops below acceptable level</a:t>
            </a:r>
            <a:endParaRPr lang="en-US" altLang="ar-SA" b="1" dirty="0">
              <a:latin typeface="Candara" panose="020E0502030303020204" pitchFamily="34" charset="0"/>
            </a:endParaRPr>
          </a:p>
          <a:p>
            <a:pPr>
              <a:buFont typeface="Wingdings" panose="05000000000000000000" pitchFamily="2" charset="2"/>
              <a:buChar char="§"/>
            </a:pPr>
            <a:r>
              <a:rPr lang="en-US" altLang="ar-SA" b="1" dirty="0">
                <a:latin typeface="Candara" panose="020E0502030303020204" pitchFamily="34" charset="0"/>
              </a:rPr>
              <a:t>Operations systems are distributed at central offices </a:t>
            </a:r>
            <a:r>
              <a:rPr lang="en-US" altLang="ar-SA" b="1" dirty="0">
                <a:latin typeface="Candara" panose="020E0502030303020204" pitchFamily="34" charset="0"/>
                <a:sym typeface="Arial" panose="020B0604020202020204" pitchFamily="34" charset="0"/>
              </a:rPr>
              <a:t>and customer premises</a:t>
            </a:r>
            <a:endParaRPr lang="en-US" altLang="ar-SA" b="1" dirty="0">
              <a:latin typeface="Candara" panose="020E0502030303020204" pitchFamily="34" charset="0"/>
            </a:endParaRPr>
          </a:p>
          <a:p>
            <a:pPr>
              <a:buFont typeface="Wingdings" panose="05000000000000000000" pitchFamily="2" charset="2"/>
              <a:buChar char="§"/>
            </a:pPr>
            <a:r>
              <a:rPr lang="en-US" altLang="ar-SA" dirty="0">
                <a:latin typeface="Candara" panose="020E0502030303020204" pitchFamily="34" charset="0"/>
              </a:rPr>
              <a:t> </a:t>
            </a:r>
            <a:r>
              <a:rPr lang="en-US" altLang="ar-SA" b="1" dirty="0">
                <a:latin typeface="Candara" panose="020E0502030303020204" pitchFamily="34" charset="0"/>
              </a:rPr>
              <a:t>Network management done centrally from </a:t>
            </a:r>
            <a:r>
              <a:rPr lang="en-US" altLang="ar-SA" b="1" dirty="0">
                <a:solidFill>
                  <a:srgbClr val="669900"/>
                </a:solidFill>
                <a:latin typeface="Candara" panose="020E0502030303020204" pitchFamily="34" charset="0"/>
              </a:rPr>
              <a:t>Network Operations Center</a:t>
            </a:r>
            <a:r>
              <a:rPr lang="en-US" altLang="ar-SA" b="1" dirty="0">
                <a:latin typeface="Candara" panose="020E0502030303020204" pitchFamily="34" charset="0"/>
              </a:rPr>
              <a:t> (</a:t>
            </a:r>
            <a:r>
              <a:rPr lang="en-US" altLang="ar-SA" b="1" dirty="0">
                <a:solidFill>
                  <a:srgbClr val="669900"/>
                </a:solidFill>
                <a:latin typeface="Candara" panose="020E0502030303020204" pitchFamily="34" charset="0"/>
              </a:rPr>
              <a:t>NOC</a:t>
            </a:r>
            <a:r>
              <a:rPr lang="en-US" altLang="ar-SA" b="1" dirty="0">
                <a:latin typeface="Candara" panose="020E0502030303020204" pitchFamily="34" charset="0"/>
              </a:rPr>
              <a:t>)</a:t>
            </a:r>
          </a:p>
        </p:txBody>
      </p:sp>
      <p:sp>
        <p:nvSpPr>
          <p:cNvPr id="13320" name="Shape 122"/>
          <p:cNvSpPr txBox="1">
            <a:spLocks noChangeArrowheads="1"/>
          </p:cNvSpPr>
          <p:nvPr/>
        </p:nvSpPr>
        <p:spPr bwMode="auto">
          <a:xfrm>
            <a:off x="4624388" y="-21429"/>
            <a:ext cx="29432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buClr>
                <a:srgbClr val="000000"/>
              </a:buClr>
              <a:buSzPct val="25000"/>
            </a:pPr>
            <a:r>
              <a:rPr lang="en-US" altLang="ar-SA" sz="2800" b="1" dirty="0">
                <a:solidFill>
                  <a:srgbClr val="0070C0"/>
                </a:solidFill>
                <a:sym typeface="Arial" panose="020B0604020202020204" pitchFamily="34" charset="0"/>
              </a:rPr>
              <a:t>OSSs / NOC</a:t>
            </a:r>
          </a:p>
        </p:txBody>
      </p:sp>
      <p:sp>
        <p:nvSpPr>
          <p:cNvPr id="2" name="TextBox 1"/>
          <p:cNvSpPr txBox="1"/>
          <p:nvPr/>
        </p:nvSpPr>
        <p:spPr>
          <a:xfrm>
            <a:off x="263352" y="5724128"/>
            <a:ext cx="11784632" cy="1631216"/>
          </a:xfrm>
          <a:prstGeom prst="rect">
            <a:avLst/>
          </a:prstGeom>
          <a:noFill/>
        </p:spPr>
        <p:txBody>
          <a:bodyPr wrap="square" rtlCol="0">
            <a:spAutoFit/>
          </a:bodyPr>
          <a:lstStyle/>
          <a:p>
            <a:r>
              <a:rPr lang="en-US" dirty="0">
                <a:latin typeface="Candara" panose="020E0502030303020204" pitchFamily="34" charset="0"/>
              </a:rPr>
              <a:t>For a given region, there is a </a:t>
            </a:r>
            <a:r>
              <a:rPr lang="en-US" b="1" dirty="0">
                <a:solidFill>
                  <a:srgbClr val="0070C0"/>
                </a:solidFill>
                <a:latin typeface="Candara" panose="020E0502030303020204" pitchFamily="34" charset="0"/>
              </a:rPr>
              <a:t>network operations center</a:t>
            </a:r>
            <a:r>
              <a:rPr lang="en-US" dirty="0">
                <a:latin typeface="Candara" panose="020E0502030303020204" pitchFamily="34" charset="0"/>
              </a:rPr>
              <a:t> (</a:t>
            </a:r>
            <a:r>
              <a:rPr lang="en-US" b="1" dirty="0">
                <a:solidFill>
                  <a:srgbClr val="0070C0"/>
                </a:solidFill>
                <a:latin typeface="Candara" panose="020E0502030303020204" pitchFamily="34" charset="0"/>
              </a:rPr>
              <a:t>NOC</a:t>
            </a:r>
            <a:r>
              <a:rPr lang="en-US" dirty="0">
                <a:latin typeface="Candara" panose="020E0502030303020204" pitchFamily="34" charset="0"/>
              </a:rPr>
              <a:t>) where the global status of the </a:t>
            </a:r>
            <a:r>
              <a:rPr lang="en-US" dirty="0" smtClean="0">
                <a:latin typeface="Candara" panose="020E0502030303020204" pitchFamily="34" charset="0"/>
              </a:rPr>
              <a:t>network is </a:t>
            </a:r>
            <a:r>
              <a:rPr lang="en-US" dirty="0">
                <a:latin typeface="Candara" panose="020E0502030303020204" pitchFamily="34" charset="0"/>
              </a:rPr>
              <a:t>monitored. </a:t>
            </a:r>
            <a:r>
              <a:rPr lang="en-US" b="1" dirty="0">
                <a:latin typeface="Candara" panose="020E0502030303020204" pitchFamily="34" charset="0"/>
              </a:rPr>
              <a:t>Traffic</a:t>
            </a:r>
            <a:r>
              <a:rPr lang="en-US" dirty="0">
                <a:latin typeface="Candara" panose="020E0502030303020204" pitchFamily="34" charset="0"/>
              </a:rPr>
              <a:t> patterns are constantly observed and corrective operations are taken, if needed, </a:t>
            </a:r>
            <a:r>
              <a:rPr lang="en-US" dirty="0" smtClean="0">
                <a:latin typeface="Candara" panose="020E0502030303020204" pitchFamily="34" charset="0"/>
              </a:rPr>
              <a:t>in real </a:t>
            </a:r>
            <a:r>
              <a:rPr lang="en-US" dirty="0">
                <a:latin typeface="Candara" panose="020E0502030303020204" pitchFamily="34" charset="0"/>
              </a:rPr>
              <a:t>time. The </a:t>
            </a:r>
            <a:r>
              <a:rPr lang="en-US" b="1" dirty="0">
                <a:latin typeface="Candara" panose="020E0502030303020204" pitchFamily="34" charset="0"/>
              </a:rPr>
              <a:t>NOC</a:t>
            </a:r>
            <a:r>
              <a:rPr lang="en-US" dirty="0">
                <a:latin typeface="Candara" panose="020E0502030303020204" pitchFamily="34" charset="0"/>
              </a:rPr>
              <a:t> is the nerve center of telephone network operations</a:t>
            </a:r>
            <a:r>
              <a:rPr lang="en-US" dirty="0" smtClean="0">
                <a:latin typeface="Candara" panose="020E0502030303020204" pitchFamily="34" charset="0"/>
              </a:rPr>
              <a:t>.</a:t>
            </a:r>
          </a:p>
          <a:p>
            <a:r>
              <a:rPr lang="en-US" dirty="0">
                <a:latin typeface="Candara" panose="020E0502030303020204" pitchFamily="34" charset="0"/>
              </a:rPr>
              <a:t> the telephone network is managed from the </a:t>
            </a:r>
            <a:r>
              <a:rPr lang="en-US" b="1" dirty="0">
                <a:latin typeface="Candara" panose="020E0502030303020204" pitchFamily="34" charset="0"/>
              </a:rPr>
              <a:t>users</a:t>
            </a:r>
            <a:r>
              <a:rPr lang="en-US" dirty="0">
                <a:latin typeface="Candara" panose="020E0502030303020204" pitchFamily="34" charset="0"/>
              </a:rPr>
              <a:t>' </a:t>
            </a:r>
            <a:r>
              <a:rPr lang="en-US" b="1" dirty="0">
                <a:latin typeface="Candara" panose="020E0502030303020204" pitchFamily="34" charset="0"/>
              </a:rPr>
              <a:t>perspective</a:t>
            </a:r>
            <a:r>
              <a:rPr lang="en-US" dirty="0">
                <a:latin typeface="Candara" panose="020E0502030303020204" pitchFamily="34" charset="0"/>
              </a:rPr>
              <a:t>, and not </a:t>
            </a:r>
            <a:r>
              <a:rPr lang="en-US" dirty="0" smtClean="0">
                <a:latin typeface="Candara" panose="020E0502030303020204" pitchFamily="34" charset="0"/>
              </a:rPr>
              <a:t>from that </a:t>
            </a:r>
            <a:r>
              <a:rPr lang="en-US" dirty="0">
                <a:latin typeface="Candara" panose="020E0502030303020204" pitchFamily="34" charset="0"/>
              </a:rPr>
              <a:t>of the system or the service provider</a:t>
            </a:r>
          </a:p>
        </p:txBody>
      </p:sp>
      <p:cxnSp>
        <p:nvCxnSpPr>
          <p:cNvPr id="4" name="Straight Connector 3"/>
          <p:cNvCxnSpPr/>
          <p:nvPr/>
        </p:nvCxnSpPr>
        <p:spPr>
          <a:xfrm>
            <a:off x="191345" y="5429092"/>
            <a:ext cx="1159328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1683</TotalTime>
  <Words>8024</Words>
  <Application>Microsoft Office PowerPoint</Application>
  <PresentationFormat>Custom</PresentationFormat>
  <Paragraphs>662</Paragraphs>
  <Slides>62</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2" baseType="lpstr">
      <vt:lpstr>Arial</vt:lpstr>
      <vt:lpstr>Arial</vt:lpstr>
      <vt:lpstr>Calibri</vt:lpstr>
      <vt:lpstr>Calibri Light</vt:lpstr>
      <vt:lpstr>Candara</vt:lpstr>
      <vt:lpstr>Times New Roman</vt:lpstr>
      <vt:lpstr>Wingdings</vt:lpstr>
      <vt:lpstr>Office Theme</vt:lpstr>
      <vt:lpstr>VISIO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Mani Subramanian</dc:creator>
  <cp:lastModifiedBy>dell</cp:lastModifiedBy>
  <cp:revision>84</cp:revision>
  <cp:lastPrinted>2017-03-29T22:22:03Z</cp:lastPrinted>
  <dcterms:created xsi:type="dcterms:W3CDTF">1998-07-05T01:48:36Z</dcterms:created>
  <dcterms:modified xsi:type="dcterms:W3CDTF">2017-05-07T08:41:33Z</dcterms:modified>
</cp:coreProperties>
</file>